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4" r:id="rId3"/>
    <p:sldId id="349" r:id="rId4"/>
    <p:sldId id="368" r:id="rId5"/>
    <p:sldId id="369" r:id="rId6"/>
    <p:sldId id="340" r:id="rId7"/>
    <p:sldId id="328" r:id="rId8"/>
    <p:sldId id="339" r:id="rId9"/>
    <p:sldId id="370" r:id="rId10"/>
    <p:sldId id="329" r:id="rId11"/>
    <p:sldId id="371" r:id="rId12"/>
    <p:sldId id="342" r:id="rId13"/>
    <p:sldId id="343" r:id="rId14"/>
    <p:sldId id="344" r:id="rId15"/>
    <p:sldId id="347" r:id="rId16"/>
    <p:sldId id="350" r:id="rId17"/>
    <p:sldId id="352" r:id="rId18"/>
    <p:sldId id="351" r:id="rId19"/>
    <p:sldId id="356" r:id="rId20"/>
    <p:sldId id="357" r:id="rId21"/>
    <p:sldId id="358" r:id="rId22"/>
    <p:sldId id="359" r:id="rId23"/>
    <p:sldId id="360" r:id="rId24"/>
    <p:sldId id="353" r:id="rId25"/>
    <p:sldId id="354" r:id="rId26"/>
    <p:sldId id="361" r:id="rId27"/>
    <p:sldId id="362" r:id="rId28"/>
    <p:sldId id="363" r:id="rId29"/>
    <p:sldId id="355" r:id="rId30"/>
    <p:sldId id="334" r:id="rId3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CC0000"/>
    <a:srgbClr val="0066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280" autoAdjust="0"/>
  </p:normalViewPr>
  <p:slideViewPr>
    <p:cSldViewPr>
      <p:cViewPr varScale="1">
        <p:scale>
          <a:sx n="66" d="100"/>
          <a:sy n="66" d="100"/>
        </p:scale>
        <p:origin x="644" y="44"/>
      </p:cViewPr>
      <p:guideLst>
        <p:guide orient="horz" pos="2160"/>
        <p:guide pos="384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5C1AB0B-A58C-4B9C-8185-F1A96BEBC4B7}" type="datetimeFigureOut">
              <a:rPr lang="en-US" altLang="en-US"/>
              <a:pPr>
                <a:defRPr/>
              </a:pPr>
              <a:t>4/12/2022</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1D29344-0592-4597-A471-E6C4477ACBB9}" type="slidenum">
              <a:rPr lang="en-US" altLang="en-US"/>
              <a:pPr>
                <a:defRPr/>
              </a:pPr>
              <a:t>‹#›</a:t>
            </a:fld>
            <a:endParaRPr lang="en-US" altLang="en-US"/>
          </a:p>
        </p:txBody>
      </p:sp>
    </p:spTree>
    <p:extLst>
      <p:ext uri="{BB962C8B-B14F-4D97-AF65-F5344CB8AC3E}">
        <p14:creationId xmlns:p14="http://schemas.microsoft.com/office/powerpoint/2010/main" val="40828880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D29344-0592-4597-A471-E6C4477ACBB9}" type="slidenum">
              <a:rPr lang="en-US" altLang="en-US" smtClean="0"/>
              <a:pPr>
                <a:defRPr/>
              </a:pPr>
              <a:t>1</a:t>
            </a:fld>
            <a:endParaRPr lang="en-US" altLang="en-US"/>
          </a:p>
        </p:txBody>
      </p:sp>
    </p:spTree>
    <p:extLst>
      <p:ext uri="{BB962C8B-B14F-4D97-AF65-F5344CB8AC3E}">
        <p14:creationId xmlns:p14="http://schemas.microsoft.com/office/powerpoint/2010/main" val="787544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D29344-0592-4597-A471-E6C4477ACBB9}" type="slidenum">
              <a:rPr lang="en-US" altLang="en-US" smtClean="0"/>
              <a:pPr>
                <a:defRPr/>
              </a:pPr>
              <a:t>26</a:t>
            </a:fld>
            <a:endParaRPr lang="en-US" altLang="en-US"/>
          </a:p>
        </p:txBody>
      </p:sp>
    </p:spTree>
    <p:extLst>
      <p:ext uri="{BB962C8B-B14F-4D97-AF65-F5344CB8AC3E}">
        <p14:creationId xmlns:p14="http://schemas.microsoft.com/office/powerpoint/2010/main" val="2696018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D29344-0592-4597-A471-E6C4477ACBB9}" type="slidenum">
              <a:rPr lang="en-US" altLang="en-US" smtClean="0"/>
              <a:pPr>
                <a:defRPr/>
              </a:pPr>
              <a:t>27</a:t>
            </a:fld>
            <a:endParaRPr lang="en-US" altLang="en-US"/>
          </a:p>
        </p:txBody>
      </p:sp>
    </p:spTree>
    <p:extLst>
      <p:ext uri="{BB962C8B-B14F-4D97-AF65-F5344CB8AC3E}">
        <p14:creationId xmlns:p14="http://schemas.microsoft.com/office/powerpoint/2010/main" val="2797791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D29344-0592-4597-A471-E6C4477ACBB9}" type="slidenum">
              <a:rPr lang="en-US" altLang="en-US" smtClean="0"/>
              <a:pPr>
                <a:defRPr/>
              </a:pPr>
              <a:t>28</a:t>
            </a:fld>
            <a:endParaRPr lang="en-US" altLang="en-US"/>
          </a:p>
        </p:txBody>
      </p:sp>
    </p:spTree>
    <p:extLst>
      <p:ext uri="{BB962C8B-B14F-4D97-AF65-F5344CB8AC3E}">
        <p14:creationId xmlns:p14="http://schemas.microsoft.com/office/powerpoint/2010/main" val="524513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D29344-0592-4597-A471-E6C4477ACBB9}" type="slidenum">
              <a:rPr lang="en-US" altLang="en-US" smtClean="0"/>
              <a:pPr>
                <a:defRPr/>
              </a:pPr>
              <a:t>29</a:t>
            </a:fld>
            <a:endParaRPr lang="en-US" altLang="en-US"/>
          </a:p>
        </p:txBody>
      </p:sp>
    </p:spTree>
    <p:extLst>
      <p:ext uri="{BB962C8B-B14F-4D97-AF65-F5344CB8AC3E}">
        <p14:creationId xmlns:p14="http://schemas.microsoft.com/office/powerpoint/2010/main" val="4065464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D29344-0592-4597-A471-E6C4477ACBB9}" type="slidenum">
              <a:rPr lang="en-US" altLang="en-US" smtClean="0"/>
              <a:pPr>
                <a:defRPr/>
              </a:pPr>
              <a:t>18</a:t>
            </a:fld>
            <a:endParaRPr lang="en-US" altLang="en-US"/>
          </a:p>
        </p:txBody>
      </p:sp>
    </p:spTree>
    <p:extLst>
      <p:ext uri="{BB962C8B-B14F-4D97-AF65-F5344CB8AC3E}">
        <p14:creationId xmlns:p14="http://schemas.microsoft.com/office/powerpoint/2010/main" val="266501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D29344-0592-4597-A471-E6C4477ACBB9}" type="slidenum">
              <a:rPr lang="en-US" altLang="en-US" smtClean="0"/>
              <a:pPr>
                <a:defRPr/>
              </a:pPr>
              <a:t>19</a:t>
            </a:fld>
            <a:endParaRPr lang="en-US" altLang="en-US"/>
          </a:p>
        </p:txBody>
      </p:sp>
    </p:spTree>
    <p:extLst>
      <p:ext uri="{BB962C8B-B14F-4D97-AF65-F5344CB8AC3E}">
        <p14:creationId xmlns:p14="http://schemas.microsoft.com/office/powerpoint/2010/main" val="2861410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D29344-0592-4597-A471-E6C4477ACBB9}" type="slidenum">
              <a:rPr lang="en-US" altLang="en-US" smtClean="0"/>
              <a:pPr>
                <a:defRPr/>
              </a:pPr>
              <a:t>20</a:t>
            </a:fld>
            <a:endParaRPr lang="en-US" altLang="en-US"/>
          </a:p>
        </p:txBody>
      </p:sp>
    </p:spTree>
    <p:extLst>
      <p:ext uri="{BB962C8B-B14F-4D97-AF65-F5344CB8AC3E}">
        <p14:creationId xmlns:p14="http://schemas.microsoft.com/office/powerpoint/2010/main" val="141463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D29344-0592-4597-A471-E6C4477ACBB9}" type="slidenum">
              <a:rPr lang="en-US" altLang="en-US" smtClean="0"/>
              <a:pPr>
                <a:defRPr/>
              </a:pPr>
              <a:t>21</a:t>
            </a:fld>
            <a:endParaRPr lang="en-US" altLang="en-US"/>
          </a:p>
        </p:txBody>
      </p:sp>
    </p:spTree>
    <p:extLst>
      <p:ext uri="{BB962C8B-B14F-4D97-AF65-F5344CB8AC3E}">
        <p14:creationId xmlns:p14="http://schemas.microsoft.com/office/powerpoint/2010/main" val="669109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D29344-0592-4597-A471-E6C4477ACBB9}" type="slidenum">
              <a:rPr lang="en-US" altLang="en-US" smtClean="0"/>
              <a:pPr>
                <a:defRPr/>
              </a:pPr>
              <a:t>22</a:t>
            </a:fld>
            <a:endParaRPr lang="en-US" altLang="en-US"/>
          </a:p>
        </p:txBody>
      </p:sp>
    </p:spTree>
    <p:extLst>
      <p:ext uri="{BB962C8B-B14F-4D97-AF65-F5344CB8AC3E}">
        <p14:creationId xmlns:p14="http://schemas.microsoft.com/office/powerpoint/2010/main" val="771706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D29344-0592-4597-A471-E6C4477ACBB9}" type="slidenum">
              <a:rPr lang="en-US" altLang="en-US" smtClean="0"/>
              <a:pPr>
                <a:defRPr/>
              </a:pPr>
              <a:t>23</a:t>
            </a:fld>
            <a:endParaRPr lang="en-US" altLang="en-US"/>
          </a:p>
        </p:txBody>
      </p:sp>
    </p:spTree>
    <p:extLst>
      <p:ext uri="{BB962C8B-B14F-4D97-AF65-F5344CB8AC3E}">
        <p14:creationId xmlns:p14="http://schemas.microsoft.com/office/powerpoint/2010/main" val="950997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D29344-0592-4597-A471-E6C4477ACBB9}" type="slidenum">
              <a:rPr lang="en-US" altLang="en-US" smtClean="0"/>
              <a:pPr>
                <a:defRPr/>
              </a:pPr>
              <a:t>24</a:t>
            </a:fld>
            <a:endParaRPr lang="en-US" altLang="en-US"/>
          </a:p>
        </p:txBody>
      </p:sp>
    </p:spTree>
    <p:extLst>
      <p:ext uri="{BB962C8B-B14F-4D97-AF65-F5344CB8AC3E}">
        <p14:creationId xmlns:p14="http://schemas.microsoft.com/office/powerpoint/2010/main" val="2432477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D29344-0592-4597-A471-E6C4477ACBB9}" type="slidenum">
              <a:rPr lang="en-US" altLang="en-US" smtClean="0"/>
              <a:pPr>
                <a:defRPr/>
              </a:pPr>
              <a:t>25</a:t>
            </a:fld>
            <a:endParaRPr lang="en-US" altLang="en-US"/>
          </a:p>
        </p:txBody>
      </p:sp>
    </p:spTree>
    <p:extLst>
      <p:ext uri="{BB962C8B-B14F-4D97-AF65-F5344CB8AC3E}">
        <p14:creationId xmlns:p14="http://schemas.microsoft.com/office/powerpoint/2010/main" val="1069259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effectLst/>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609600" y="1219200"/>
            <a:ext cx="10972800" cy="4803522"/>
          </a:xfrm>
        </p:spPr>
        <p:txBody>
          <a:bodyPr/>
          <a:lstStyle>
            <a:lvl1pPr>
              <a:defRPr sz="3000">
                <a:latin typeface="Bell MT" panose="02020503060305020303" pitchFamily="18" charset="0"/>
              </a:defRPr>
            </a:lvl1pPr>
            <a:lvl2pPr>
              <a:defRPr sz="2400">
                <a:latin typeface="Bell MT" panose="02020503060305020303" pitchFamily="18" charset="0"/>
              </a:defRPr>
            </a:lvl2pPr>
            <a:lvl3pPr>
              <a:defRPr sz="2000">
                <a:latin typeface="Bell MT" panose="02020503060305020303" pitchFamily="18" charset="0"/>
              </a:defRPr>
            </a:lvl3pPr>
            <a:lvl4pPr>
              <a:defRPr sz="1800">
                <a:latin typeface="Bell MT" panose="02020503060305020303" pitchFamily="18" charset="0"/>
              </a:defRPr>
            </a:lvl4pPr>
            <a:lvl5pPr>
              <a:defRPr sz="1800">
                <a:latin typeface="Bell MT" panose="020205030603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3C88DCF4-423B-4DD3-AEE7-7C4B2095132F}" type="datetimeFigureOut">
              <a:rPr lang="en-US" altLang="en-US"/>
              <a:pPr>
                <a:defRPr/>
              </a:pPr>
              <a:t>4/12/2022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CEFF6031-DFF3-44CB-8186-7A2A28789719}"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2557DF-C09A-40BD-B599-387A394216FA}" type="datetimeFigureOut">
              <a:rPr lang="en-US" altLang="en-US"/>
              <a:pPr>
                <a:defRPr/>
              </a:pPr>
              <a:t>4/12/2022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3F3E51A-16B8-4C33-95B4-0727FDFE4BED}"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ED29D80-01D6-4620-8B0A-6E937882988E}" type="datetimeFigureOut">
              <a:rPr lang="en-US" altLang="en-US"/>
              <a:pPr>
                <a:defRPr/>
              </a:pPr>
              <a:t>4/12/2022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9EC3D60-721D-4707-842A-F1E9BF30BB7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C5A4816-98C5-4437-81ED-2AA346420AA8}" type="datetimeFigureOut">
              <a:rPr lang="en-US" altLang="en-US"/>
              <a:pPr>
                <a:defRPr/>
              </a:pPr>
              <a:t>4/12/2022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58D1AF85-E774-4C93-8E3E-49A1483DC574}"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E2E1987-22E4-408F-B73E-064814086544}" type="datetimeFigureOut">
              <a:rPr lang="en-US" altLang="en-US"/>
              <a:pPr>
                <a:defRPr/>
              </a:pPr>
              <a:t>4/12/2022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54BD9613-D329-4FD6-955D-24F1E91AD864}"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08BD279-6573-4467-8947-B0EB64B4B8DC}" type="datetimeFigureOut">
              <a:rPr lang="en-US" altLang="en-US"/>
              <a:pPr>
                <a:defRPr/>
              </a:pPr>
              <a:t>4/12/2022</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4CFE4A1C-5E0D-487E-9CC3-D56F77968E21}"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6076217-5E94-45CB-939A-7A80937DF5B2}" type="datetimeFigureOut">
              <a:rPr lang="en-US" altLang="en-US"/>
              <a:pPr>
                <a:defRPr/>
              </a:pPr>
              <a:t>4/12/2022</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66D7A950-6D5C-4C6D-BEC8-E07CAC373DB8}"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CAC754-9341-41AD-9AB6-CBA064CFB820}" type="datetimeFigureOut">
              <a:rPr lang="en-US" altLang="en-US"/>
              <a:pPr>
                <a:defRPr/>
              </a:pPr>
              <a:t>4/12/2022</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7B113206-07D3-4CA3-B02E-BE5CB6A7CDF2}"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AA8DFB-D85B-4ED3-9944-C755C8206DFE}" type="datetimeFigureOut">
              <a:rPr lang="en-US" altLang="en-US"/>
              <a:pPr>
                <a:defRPr/>
              </a:pPr>
              <a:t>4/12/2022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3588444-6EA5-4681-AE01-F7F47CB9150C}"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691A8B0-1292-4668-A19E-F14945DA349F}" type="datetimeFigureOut">
              <a:rPr lang="en-US" altLang="en-US"/>
              <a:pPr>
                <a:defRPr/>
              </a:pPr>
              <a:t>4/12/2022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D3DDBB04-1287-4216-859A-F8AA8ED9E747}"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4000"/>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476210" y="195569"/>
            <a:ext cx="9877590" cy="7307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ltLang="en-US" dirty="0"/>
          </a:p>
        </p:txBody>
      </p:sp>
      <p:sp>
        <p:nvSpPr>
          <p:cNvPr id="2051" name="Text Placeholder 2"/>
          <p:cNvSpPr>
            <a:spLocks noGrp="1"/>
          </p:cNvSpPr>
          <p:nvPr>
            <p:ph type="body" idx="1"/>
          </p:nvPr>
        </p:nvSpPr>
        <p:spPr bwMode="auto">
          <a:xfrm>
            <a:off x="609600" y="1473568"/>
            <a:ext cx="10972800" cy="45491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310EFA3B-656D-446B-89EA-99F900A4E141}" type="datetimeFigureOut">
              <a:rPr lang="en-US" altLang="en-US"/>
              <a:pPr>
                <a:defRPr/>
              </a:pPr>
              <a:t>4/12/2022</a:t>
            </a:fld>
            <a:endParaRPr lang="en-US"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lt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3783CF97-B57B-4EA6-A7D9-B0EF306CB90E}" type="slidenum">
              <a:rPr lang="en-US" altLang="en-US"/>
              <a:pPr>
                <a:defRPr/>
              </a:pPr>
              <a:t>‹#›</a:t>
            </a:fld>
            <a:endParaRPr lang="en-US" altLang="en-US"/>
          </a:p>
        </p:txBody>
      </p:sp>
      <p:pic>
        <p:nvPicPr>
          <p:cNvPr id="2056" name="Picture 6" descr="logo1.jpg"/>
          <p:cNvPicPr>
            <a:picLocks noChangeAspect="1"/>
          </p:cNvPicPr>
          <p:nvPr/>
        </p:nvPicPr>
        <p:blipFill>
          <a:blip r:embed="rId13" cstate="print"/>
          <a:srcRect/>
          <a:stretch>
            <a:fillRect/>
          </a:stretch>
        </p:blipFill>
        <p:spPr bwMode="auto">
          <a:xfrm>
            <a:off x="203200" y="86606"/>
            <a:ext cx="1273011" cy="599194"/>
          </a:xfrm>
          <a:prstGeom prst="rect">
            <a:avLst/>
          </a:prstGeom>
          <a:noFill/>
          <a:ln w="9525">
            <a:noFill/>
            <a:miter lim="800000"/>
            <a:headEnd/>
            <a:tailEnd/>
          </a:ln>
        </p:spPr>
      </p:pic>
      <p:pic>
        <p:nvPicPr>
          <p:cNvPr id="11" name="Picture 4" descr="Nepal's Flag000"/>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353800" y="-16606"/>
            <a:ext cx="701345" cy="79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0" r:id="rId1"/>
    <p:sldLayoutId id="2147483709"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xStyles>
    <p:titleStyle>
      <a:lvl1pPr algn="ctr" rtl="0" eaLnBrk="0" fontAlgn="base" hangingPunct="0">
        <a:spcBef>
          <a:spcPct val="0"/>
        </a:spcBef>
        <a:spcAft>
          <a:spcPct val="0"/>
        </a:spcAft>
        <a:defRPr sz="3600" b="1" kern="1200">
          <a:solidFill>
            <a:schemeClr val="tx2"/>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pnet.org.np/resource/position-pap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kemlu.go.id/portal/en/kedutaa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kemlu.go.id/portal/en/page/29/kedutaan_konsula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1295400"/>
            <a:ext cx="12192000" cy="2514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kern="1200">
                <a:solidFill>
                  <a:schemeClr val="tx2"/>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GB" sz="4000" dirty="0"/>
          </a:p>
          <a:p>
            <a:endParaRPr lang="en-GB" sz="4000" dirty="0"/>
          </a:p>
          <a:p>
            <a:r>
              <a:rPr lang="en-GB" sz="4800" dirty="0"/>
              <a:t>Participation of Nepal </a:t>
            </a:r>
          </a:p>
          <a:p>
            <a:r>
              <a:rPr lang="en-GB" sz="4800" dirty="0"/>
              <a:t>in </a:t>
            </a:r>
          </a:p>
          <a:p>
            <a:r>
              <a:rPr lang="en-GB" sz="4000" dirty="0"/>
              <a:t>7</a:t>
            </a:r>
            <a:r>
              <a:rPr lang="en-GB" sz="4000" baseline="30000" dirty="0" smtClean="0"/>
              <a:t>th</a:t>
            </a:r>
            <a:r>
              <a:rPr lang="en-GB" sz="4000" dirty="0" smtClean="0"/>
              <a:t> </a:t>
            </a:r>
            <a:r>
              <a:rPr lang="en-GB" sz="4000" dirty="0"/>
              <a:t>GPDRR </a:t>
            </a:r>
            <a:r>
              <a:rPr lang="en-GB" sz="4000" dirty="0" smtClean="0"/>
              <a:t>2022, </a:t>
            </a:r>
            <a:r>
              <a:rPr lang="en-GB" sz="4000" dirty="0" smtClean="0"/>
              <a:t>Bali, Indonesia</a:t>
            </a:r>
            <a:endParaRPr lang="en-GB" sz="4000" dirty="0"/>
          </a:p>
          <a:p>
            <a:r>
              <a:rPr lang="en-GB" sz="3200" dirty="0" smtClean="0"/>
              <a:t>23-28</a:t>
            </a:r>
            <a:r>
              <a:rPr lang="en-GB" sz="3200" baseline="30000" dirty="0" smtClean="0"/>
              <a:t>th</a:t>
            </a:r>
            <a:r>
              <a:rPr lang="en-GB" sz="3200" dirty="0" smtClean="0"/>
              <a:t> </a:t>
            </a:r>
            <a:r>
              <a:rPr lang="en-GB" sz="3200" dirty="0"/>
              <a:t>May</a:t>
            </a:r>
          </a:p>
          <a:p>
            <a:r>
              <a:rPr lang="en-GB" sz="2400" dirty="0"/>
              <a:t> </a:t>
            </a:r>
            <a:r>
              <a:rPr lang="en-GB" sz="2400" dirty="0" smtClean="0"/>
              <a:t>(41 </a:t>
            </a:r>
            <a:r>
              <a:rPr lang="en-GB" sz="2400" dirty="0"/>
              <a:t>days to go)</a:t>
            </a:r>
          </a:p>
          <a:p>
            <a:endParaRPr lang="en-GB" sz="5400" dirty="0"/>
          </a:p>
          <a:p>
            <a:r>
              <a:rPr lang="en-GB" dirty="0"/>
              <a:t>Presented by: DPNet</a:t>
            </a:r>
          </a:p>
          <a:p>
            <a:r>
              <a:rPr lang="en-GB" dirty="0" smtClean="0"/>
              <a:t>12</a:t>
            </a:r>
            <a:r>
              <a:rPr lang="en-GB" baseline="30000" dirty="0" smtClean="0"/>
              <a:t>th</a:t>
            </a:r>
            <a:r>
              <a:rPr lang="en-GB" dirty="0" smtClean="0"/>
              <a:t> April, 2022</a:t>
            </a:r>
            <a:endParaRPr lang="en-US" dirty="0"/>
          </a:p>
        </p:txBody>
      </p:sp>
    </p:spTree>
    <p:extLst>
      <p:ext uri="{BB962C8B-B14F-4D97-AF65-F5344CB8AC3E}">
        <p14:creationId xmlns:p14="http://schemas.microsoft.com/office/powerpoint/2010/main" val="2219640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459BF-DF5B-4D5C-9A5D-D7BC4093F56A}"/>
              </a:ext>
            </a:extLst>
          </p:cNvPr>
          <p:cNvSpPr>
            <a:spLocks noGrp="1"/>
          </p:cNvSpPr>
          <p:nvPr>
            <p:ph type="ctrTitle"/>
          </p:nvPr>
        </p:nvSpPr>
        <p:spPr>
          <a:xfrm>
            <a:off x="762000" y="228601"/>
            <a:ext cx="10363200" cy="990600"/>
          </a:xfrm>
        </p:spPr>
        <p:txBody>
          <a:bodyPr/>
          <a:lstStyle/>
          <a:p>
            <a:r>
              <a:rPr lang="en-US" dirty="0"/>
              <a:t> Focus</a:t>
            </a:r>
          </a:p>
        </p:txBody>
      </p:sp>
      <p:sp>
        <p:nvSpPr>
          <p:cNvPr id="3" name="Subtitle 2">
            <a:extLst>
              <a:ext uri="{FF2B5EF4-FFF2-40B4-BE49-F238E27FC236}">
                <a16:creationId xmlns:a16="http://schemas.microsoft.com/office/drawing/2014/main" xmlns="" id="{478BA576-3EF4-4E57-8F2C-F0AF6399C5AF}"/>
              </a:ext>
            </a:extLst>
          </p:cNvPr>
          <p:cNvSpPr>
            <a:spLocks noGrp="1"/>
          </p:cNvSpPr>
          <p:nvPr>
            <p:ph type="subTitle" idx="1"/>
          </p:nvPr>
        </p:nvSpPr>
        <p:spPr>
          <a:xfrm>
            <a:off x="381000" y="1066801"/>
            <a:ext cx="11277600" cy="5638800"/>
          </a:xfrm>
        </p:spPr>
        <p:txBody>
          <a:bodyPr/>
          <a:lstStyle/>
          <a:p>
            <a:pPr lvl="1" algn="just"/>
            <a:r>
              <a:rPr lang="en-US" b="1" dirty="0" smtClean="0">
                <a:solidFill>
                  <a:schemeClr val="tx1"/>
                </a:solidFill>
              </a:rPr>
              <a:t>Focus </a:t>
            </a:r>
            <a:r>
              <a:rPr lang="en-US" b="1" dirty="0">
                <a:solidFill>
                  <a:schemeClr val="tx1"/>
                </a:solidFill>
              </a:rPr>
              <a:t>of Each Day</a:t>
            </a:r>
          </a:p>
          <a:p>
            <a:pPr marL="971550" lvl="1" indent="-514350" algn="just">
              <a:buFont typeface="Arial" panose="020B0604020202020204" pitchFamily="34" charset="0"/>
              <a:buChar char="•"/>
            </a:pPr>
            <a:r>
              <a:rPr lang="en-US" dirty="0">
                <a:solidFill>
                  <a:schemeClr val="tx1"/>
                </a:solidFill>
              </a:rPr>
              <a:t>Day 1</a:t>
            </a:r>
            <a:r>
              <a:rPr lang="en-US" dirty="0" smtClean="0">
                <a:solidFill>
                  <a:schemeClr val="tx1"/>
                </a:solidFill>
              </a:rPr>
              <a:t>: strengthening and managing diversities in DRR and Climate risk,  understanding and governance of risk, early warning and action and sharing official statements .</a:t>
            </a:r>
          </a:p>
          <a:p>
            <a:pPr marL="971550" lvl="1" indent="-514350" algn="just">
              <a:buFont typeface="Arial" panose="020B0604020202020204" pitchFamily="34" charset="0"/>
              <a:buChar char="•"/>
            </a:pPr>
            <a:r>
              <a:rPr lang="en-US" dirty="0" smtClean="0">
                <a:solidFill>
                  <a:schemeClr val="tx1"/>
                </a:solidFill>
              </a:rPr>
              <a:t>Day </a:t>
            </a:r>
            <a:r>
              <a:rPr lang="en-US" dirty="0">
                <a:solidFill>
                  <a:schemeClr val="tx1"/>
                </a:solidFill>
              </a:rPr>
              <a:t>2: </a:t>
            </a:r>
            <a:r>
              <a:rPr lang="en-US" dirty="0" smtClean="0">
                <a:solidFill>
                  <a:schemeClr val="tx1"/>
                </a:solidFill>
              </a:rPr>
              <a:t>Disaster Risk Financing, Nature based solutions, learning from COVID -19, data challenges, strengthening governance, inclusive and resilient recovery in urban context.</a:t>
            </a:r>
            <a:endParaRPr lang="en-US" dirty="0">
              <a:solidFill>
                <a:schemeClr val="tx1"/>
              </a:solidFill>
            </a:endParaRPr>
          </a:p>
          <a:p>
            <a:pPr marL="971550" lvl="1" indent="-514350" algn="just">
              <a:buFont typeface="Arial" panose="020B0604020202020204" pitchFamily="34" charset="0"/>
              <a:buChar char="•"/>
            </a:pPr>
            <a:r>
              <a:rPr lang="en-US" dirty="0">
                <a:solidFill>
                  <a:schemeClr val="tx1"/>
                </a:solidFill>
              </a:rPr>
              <a:t>Day 3: Action on climate and disaster risk, Empowering the most at risk through social protection, Embedding Risk in Investment </a:t>
            </a:r>
            <a:r>
              <a:rPr lang="en-US" dirty="0" smtClean="0">
                <a:solidFill>
                  <a:schemeClr val="tx1"/>
                </a:solidFill>
              </a:rPr>
              <a:t>Decisions</a:t>
            </a:r>
            <a:r>
              <a:rPr lang="en-US" dirty="0">
                <a:solidFill>
                  <a:schemeClr val="tx1"/>
                </a:solidFill>
              </a:rPr>
              <a:t>, Enhancing Understanding and Management of Disaster Risk in Humanitarian </a:t>
            </a:r>
            <a:r>
              <a:rPr lang="en-US" dirty="0" smtClean="0">
                <a:solidFill>
                  <a:schemeClr val="tx1"/>
                </a:solidFill>
              </a:rPr>
              <a:t>Contexts </a:t>
            </a:r>
            <a:r>
              <a:rPr lang="en-US" dirty="0">
                <a:solidFill>
                  <a:schemeClr val="tx1"/>
                </a:solidFill>
              </a:rPr>
              <a:t>and Accelerating Financing for Risk Prevention </a:t>
            </a:r>
          </a:p>
        </p:txBody>
      </p:sp>
    </p:spTree>
    <p:extLst>
      <p:ext uri="{BB962C8B-B14F-4D97-AF65-F5344CB8AC3E}">
        <p14:creationId xmlns:p14="http://schemas.microsoft.com/office/powerpoint/2010/main" val="210960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459BF-DF5B-4D5C-9A5D-D7BC4093F56A}"/>
              </a:ext>
            </a:extLst>
          </p:cNvPr>
          <p:cNvSpPr>
            <a:spLocks noGrp="1"/>
          </p:cNvSpPr>
          <p:nvPr>
            <p:ph type="ctrTitle"/>
          </p:nvPr>
        </p:nvSpPr>
        <p:spPr>
          <a:xfrm>
            <a:off x="762000" y="228601"/>
            <a:ext cx="10363200" cy="990600"/>
          </a:xfrm>
        </p:spPr>
        <p:txBody>
          <a:bodyPr/>
          <a:lstStyle/>
          <a:p>
            <a:r>
              <a:rPr lang="en-US" dirty="0"/>
              <a:t> </a:t>
            </a:r>
            <a:r>
              <a:rPr lang="en-US" dirty="0" smtClean="0"/>
              <a:t>Program at a Glance</a:t>
            </a:r>
            <a:endParaRPr lang="en-US" dirty="0"/>
          </a:p>
        </p:txBody>
      </p:sp>
      <p:sp>
        <p:nvSpPr>
          <p:cNvPr id="3" name="Subtitle 2">
            <a:extLst>
              <a:ext uri="{FF2B5EF4-FFF2-40B4-BE49-F238E27FC236}">
                <a16:creationId xmlns:a16="http://schemas.microsoft.com/office/drawing/2014/main" xmlns="" id="{478BA576-3EF4-4E57-8F2C-F0AF6399C5AF}"/>
              </a:ext>
            </a:extLst>
          </p:cNvPr>
          <p:cNvSpPr>
            <a:spLocks noGrp="1"/>
          </p:cNvSpPr>
          <p:nvPr>
            <p:ph type="subTitle" idx="1"/>
          </p:nvPr>
        </p:nvSpPr>
        <p:spPr>
          <a:xfrm>
            <a:off x="381000" y="1066801"/>
            <a:ext cx="11277600" cy="5638800"/>
          </a:xfrm>
        </p:spPr>
        <p:txBody>
          <a:bodyPr numCol="2"/>
          <a:lstStyle/>
          <a:p>
            <a:pPr lvl="1" algn="just">
              <a:lnSpc>
                <a:spcPct val="150000"/>
              </a:lnSpc>
            </a:pPr>
            <a:r>
              <a:rPr lang="en-US" sz="2800" b="1" dirty="0">
                <a:solidFill>
                  <a:schemeClr val="tx1"/>
                </a:solidFill>
              </a:rPr>
              <a:t>Official </a:t>
            </a:r>
            <a:r>
              <a:rPr lang="en-US" sz="2800" b="1" dirty="0" err="1" smtClean="0">
                <a:solidFill>
                  <a:schemeClr val="tx1"/>
                </a:solidFill>
              </a:rPr>
              <a:t>Programme</a:t>
            </a:r>
            <a:endParaRPr lang="en-US" sz="2800" b="1" dirty="0" smtClean="0">
              <a:solidFill>
                <a:schemeClr val="tx1"/>
              </a:solidFill>
            </a:endParaRPr>
          </a:p>
          <a:p>
            <a:pPr lvl="1" algn="just">
              <a:lnSpc>
                <a:spcPct val="150000"/>
              </a:lnSpc>
            </a:pPr>
            <a:r>
              <a:rPr lang="en-US" dirty="0">
                <a:solidFill>
                  <a:schemeClr val="tx1"/>
                </a:solidFill>
              </a:rPr>
              <a:t>High-Level Dialogues </a:t>
            </a:r>
            <a:endParaRPr lang="en-US" dirty="0" smtClean="0">
              <a:solidFill>
                <a:schemeClr val="tx1"/>
              </a:solidFill>
            </a:endParaRPr>
          </a:p>
          <a:p>
            <a:pPr lvl="1" algn="just">
              <a:lnSpc>
                <a:spcPct val="150000"/>
              </a:lnSpc>
            </a:pPr>
            <a:r>
              <a:rPr lang="en-US" dirty="0">
                <a:solidFill>
                  <a:schemeClr val="tx1"/>
                </a:solidFill>
              </a:rPr>
              <a:t>Ministerial </a:t>
            </a:r>
            <a:r>
              <a:rPr lang="en-US" dirty="0" smtClean="0">
                <a:solidFill>
                  <a:schemeClr val="tx1"/>
                </a:solidFill>
              </a:rPr>
              <a:t>Roundtables</a:t>
            </a:r>
          </a:p>
          <a:p>
            <a:pPr lvl="1" algn="just">
              <a:lnSpc>
                <a:spcPct val="150000"/>
              </a:lnSpc>
            </a:pPr>
            <a:r>
              <a:rPr lang="en-US" dirty="0">
                <a:solidFill>
                  <a:schemeClr val="tx1"/>
                </a:solidFill>
              </a:rPr>
              <a:t>Thematic </a:t>
            </a:r>
            <a:r>
              <a:rPr lang="en-US" dirty="0" smtClean="0">
                <a:solidFill>
                  <a:schemeClr val="tx1"/>
                </a:solidFill>
              </a:rPr>
              <a:t>Sessions</a:t>
            </a:r>
          </a:p>
          <a:p>
            <a:pPr lvl="1" algn="just">
              <a:lnSpc>
                <a:spcPct val="150000"/>
              </a:lnSpc>
            </a:pPr>
            <a:r>
              <a:rPr lang="en-US" dirty="0">
                <a:solidFill>
                  <a:schemeClr val="tx1"/>
                </a:solidFill>
              </a:rPr>
              <a:t>Official </a:t>
            </a:r>
            <a:r>
              <a:rPr lang="en-US" dirty="0" smtClean="0">
                <a:solidFill>
                  <a:schemeClr val="tx1"/>
                </a:solidFill>
              </a:rPr>
              <a:t>statements</a:t>
            </a:r>
          </a:p>
          <a:p>
            <a:pPr lvl="1" algn="just">
              <a:lnSpc>
                <a:spcPct val="150000"/>
              </a:lnSpc>
            </a:pPr>
            <a:r>
              <a:rPr lang="en-US" dirty="0" smtClean="0">
                <a:solidFill>
                  <a:schemeClr val="tx1"/>
                </a:solidFill>
              </a:rPr>
              <a:t>Mid-term </a:t>
            </a:r>
            <a:r>
              <a:rPr lang="en-US" dirty="0">
                <a:solidFill>
                  <a:schemeClr val="tx1"/>
                </a:solidFill>
              </a:rPr>
              <a:t>Review </a:t>
            </a:r>
            <a:r>
              <a:rPr lang="en-US" dirty="0" smtClean="0">
                <a:solidFill>
                  <a:schemeClr val="tx1"/>
                </a:solidFill>
              </a:rPr>
              <a:t>Plenaries</a:t>
            </a:r>
          </a:p>
          <a:p>
            <a:pPr lvl="1" algn="just">
              <a:lnSpc>
                <a:spcPct val="150000"/>
              </a:lnSpc>
            </a:pPr>
            <a:endParaRPr lang="en-US" dirty="0">
              <a:solidFill>
                <a:schemeClr val="tx1"/>
              </a:solidFill>
            </a:endParaRPr>
          </a:p>
          <a:p>
            <a:pPr lvl="1" algn="just">
              <a:lnSpc>
                <a:spcPct val="150000"/>
              </a:lnSpc>
            </a:pPr>
            <a:endParaRPr lang="en-US" dirty="0" smtClean="0">
              <a:solidFill>
                <a:schemeClr val="tx1"/>
              </a:solidFill>
            </a:endParaRPr>
          </a:p>
          <a:p>
            <a:pPr lvl="1" algn="just">
              <a:lnSpc>
                <a:spcPct val="150000"/>
              </a:lnSpc>
            </a:pPr>
            <a:r>
              <a:rPr lang="en-US" b="1" dirty="0">
                <a:solidFill>
                  <a:schemeClr val="tx1"/>
                </a:solidFill>
              </a:rPr>
              <a:t>Informal </a:t>
            </a:r>
            <a:r>
              <a:rPr lang="en-US" b="1" dirty="0" err="1" smtClean="0">
                <a:solidFill>
                  <a:schemeClr val="tx1"/>
                </a:solidFill>
              </a:rPr>
              <a:t>Programme</a:t>
            </a:r>
            <a:endParaRPr lang="en-US" b="1" dirty="0">
              <a:solidFill>
                <a:schemeClr val="tx1"/>
              </a:solidFill>
            </a:endParaRPr>
          </a:p>
          <a:p>
            <a:pPr lvl="1" algn="just">
              <a:lnSpc>
                <a:spcPct val="150000"/>
              </a:lnSpc>
            </a:pPr>
            <a:r>
              <a:rPr lang="en-US" dirty="0">
                <a:solidFill>
                  <a:schemeClr val="tx1"/>
                </a:solidFill>
              </a:rPr>
              <a:t>Side </a:t>
            </a:r>
            <a:r>
              <a:rPr lang="en-US" dirty="0" smtClean="0">
                <a:solidFill>
                  <a:schemeClr val="tx1"/>
                </a:solidFill>
              </a:rPr>
              <a:t>Events</a:t>
            </a:r>
          </a:p>
          <a:p>
            <a:pPr lvl="1" algn="just">
              <a:lnSpc>
                <a:spcPct val="150000"/>
              </a:lnSpc>
            </a:pPr>
            <a:r>
              <a:rPr lang="en-US" dirty="0">
                <a:solidFill>
                  <a:schemeClr val="tx1"/>
                </a:solidFill>
              </a:rPr>
              <a:t>Innovation </a:t>
            </a:r>
            <a:r>
              <a:rPr lang="en-US" dirty="0" smtClean="0">
                <a:solidFill>
                  <a:schemeClr val="tx1"/>
                </a:solidFill>
              </a:rPr>
              <a:t>Platform</a:t>
            </a:r>
          </a:p>
          <a:p>
            <a:pPr lvl="1" algn="just">
              <a:lnSpc>
                <a:spcPct val="150000"/>
              </a:lnSpc>
            </a:pPr>
            <a:r>
              <a:rPr lang="en-US" dirty="0">
                <a:solidFill>
                  <a:schemeClr val="tx1"/>
                </a:solidFill>
              </a:rPr>
              <a:t>Ignite </a:t>
            </a:r>
            <a:r>
              <a:rPr lang="en-US" dirty="0" smtClean="0">
                <a:solidFill>
                  <a:schemeClr val="tx1"/>
                </a:solidFill>
              </a:rPr>
              <a:t>Stage</a:t>
            </a:r>
          </a:p>
          <a:p>
            <a:pPr lvl="1" algn="just">
              <a:lnSpc>
                <a:spcPct val="150000"/>
              </a:lnSpc>
            </a:pPr>
            <a:r>
              <a:rPr lang="en-US" dirty="0" smtClean="0">
                <a:solidFill>
                  <a:schemeClr val="tx1"/>
                </a:solidFill>
              </a:rPr>
              <a:t>Learning </a:t>
            </a:r>
            <a:r>
              <a:rPr lang="en-US" dirty="0" smtClean="0">
                <a:solidFill>
                  <a:schemeClr val="tx1"/>
                </a:solidFill>
              </a:rPr>
              <a:t>Labs</a:t>
            </a:r>
          </a:p>
          <a:p>
            <a:pPr lvl="1" algn="just">
              <a:lnSpc>
                <a:spcPct val="150000"/>
              </a:lnSpc>
            </a:pPr>
            <a:r>
              <a:rPr lang="en-US" dirty="0">
                <a:solidFill>
                  <a:schemeClr val="tx1"/>
                </a:solidFill>
              </a:rPr>
              <a:t>Field Visits</a:t>
            </a:r>
          </a:p>
        </p:txBody>
      </p:sp>
    </p:spTree>
    <p:extLst>
      <p:ext uri="{BB962C8B-B14F-4D97-AF65-F5344CB8AC3E}">
        <p14:creationId xmlns:p14="http://schemas.microsoft.com/office/powerpoint/2010/main" val="1196346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459BF-DF5B-4D5C-9A5D-D7BC4093F56A}"/>
              </a:ext>
            </a:extLst>
          </p:cNvPr>
          <p:cNvSpPr>
            <a:spLocks noGrp="1"/>
          </p:cNvSpPr>
          <p:nvPr>
            <p:ph type="ctrTitle"/>
          </p:nvPr>
        </p:nvSpPr>
        <p:spPr>
          <a:xfrm>
            <a:off x="762000" y="228601"/>
            <a:ext cx="10363200" cy="990600"/>
          </a:xfrm>
        </p:spPr>
        <p:txBody>
          <a:bodyPr/>
          <a:lstStyle/>
          <a:p>
            <a:r>
              <a:rPr lang="en-US" dirty="0"/>
              <a:t>Prospective Events for Team Nepal</a:t>
            </a:r>
          </a:p>
        </p:txBody>
      </p:sp>
      <p:sp>
        <p:nvSpPr>
          <p:cNvPr id="3" name="Subtitle 2">
            <a:extLst>
              <a:ext uri="{FF2B5EF4-FFF2-40B4-BE49-F238E27FC236}">
                <a16:creationId xmlns:a16="http://schemas.microsoft.com/office/drawing/2014/main" xmlns="" id="{478BA576-3EF4-4E57-8F2C-F0AF6399C5AF}"/>
              </a:ext>
            </a:extLst>
          </p:cNvPr>
          <p:cNvSpPr>
            <a:spLocks noGrp="1"/>
          </p:cNvSpPr>
          <p:nvPr>
            <p:ph type="subTitle" idx="1"/>
          </p:nvPr>
        </p:nvSpPr>
        <p:spPr>
          <a:xfrm>
            <a:off x="381000" y="1225063"/>
            <a:ext cx="11277600" cy="5099537"/>
          </a:xfrm>
        </p:spPr>
        <p:txBody>
          <a:bodyPr/>
          <a:lstStyle/>
          <a:p>
            <a:pPr algn="just"/>
            <a:r>
              <a:rPr lang="en-US" sz="3200" b="1" dirty="0">
                <a:solidFill>
                  <a:schemeClr val="tx1"/>
                </a:solidFill>
              </a:rPr>
              <a:t>Ministerial Round Tables </a:t>
            </a:r>
          </a:p>
          <a:p>
            <a:pPr marL="457200" indent="-457200" algn="l">
              <a:buFont typeface="Arial" panose="020B0604020202020204" pitchFamily="34" charset="0"/>
              <a:buChar char="•"/>
            </a:pPr>
            <a:r>
              <a:rPr lang="en-US" sz="3200" dirty="0">
                <a:solidFill>
                  <a:schemeClr val="tx1"/>
                </a:solidFill>
              </a:rPr>
              <a:t>Scaling-up Disaster Risk Reduction to Tackle the Climate </a:t>
            </a:r>
            <a:r>
              <a:rPr lang="en-US" sz="3200" dirty="0" smtClean="0">
                <a:solidFill>
                  <a:schemeClr val="tx1"/>
                </a:solidFill>
              </a:rPr>
              <a:t>Emergency</a:t>
            </a:r>
          </a:p>
          <a:p>
            <a:pPr marL="457200" indent="-457200" algn="l">
              <a:buFont typeface="Arial" panose="020B0604020202020204" pitchFamily="34" charset="0"/>
              <a:buChar char="•"/>
            </a:pPr>
            <a:r>
              <a:rPr lang="en-US" sz="3200" dirty="0" smtClean="0">
                <a:solidFill>
                  <a:schemeClr val="tx1"/>
                </a:solidFill>
              </a:rPr>
              <a:t>Thinking </a:t>
            </a:r>
            <a:r>
              <a:rPr lang="en-US" sz="3200" dirty="0">
                <a:solidFill>
                  <a:schemeClr val="tx1"/>
                </a:solidFill>
              </a:rPr>
              <a:t>Resilience: Changing the Approach to Disaster Risk </a:t>
            </a:r>
            <a:r>
              <a:rPr lang="en-US" sz="3200" dirty="0" smtClean="0">
                <a:solidFill>
                  <a:schemeClr val="tx1"/>
                </a:solidFill>
              </a:rPr>
              <a:t>Reduction</a:t>
            </a:r>
          </a:p>
          <a:p>
            <a:pPr lvl="2" algn="just"/>
            <a:endParaRPr lang="en-US" sz="3200" dirty="0">
              <a:solidFill>
                <a:schemeClr val="tx1"/>
              </a:solidFill>
            </a:endParaRPr>
          </a:p>
          <a:p>
            <a:pPr lvl="1" algn="just"/>
            <a:endParaRPr lang="en-US" dirty="0">
              <a:solidFill>
                <a:schemeClr val="tx1"/>
              </a:solidFill>
            </a:endParaRPr>
          </a:p>
        </p:txBody>
      </p:sp>
    </p:spTree>
    <p:extLst>
      <p:ext uri="{BB962C8B-B14F-4D97-AF65-F5344CB8AC3E}">
        <p14:creationId xmlns:p14="http://schemas.microsoft.com/office/powerpoint/2010/main" val="2840444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459BF-DF5B-4D5C-9A5D-D7BC4093F56A}"/>
              </a:ext>
            </a:extLst>
          </p:cNvPr>
          <p:cNvSpPr>
            <a:spLocks noGrp="1"/>
          </p:cNvSpPr>
          <p:nvPr>
            <p:ph type="ctrTitle"/>
          </p:nvPr>
        </p:nvSpPr>
        <p:spPr>
          <a:xfrm>
            <a:off x="762000" y="228601"/>
            <a:ext cx="10363200" cy="990600"/>
          </a:xfrm>
        </p:spPr>
        <p:txBody>
          <a:bodyPr/>
          <a:lstStyle/>
          <a:p>
            <a:r>
              <a:rPr lang="en-US" dirty="0"/>
              <a:t>Prospective Events for Team Nepal</a:t>
            </a:r>
          </a:p>
        </p:txBody>
      </p:sp>
      <p:sp>
        <p:nvSpPr>
          <p:cNvPr id="3" name="Subtitle 2">
            <a:extLst>
              <a:ext uri="{FF2B5EF4-FFF2-40B4-BE49-F238E27FC236}">
                <a16:creationId xmlns:a16="http://schemas.microsoft.com/office/drawing/2014/main" xmlns="" id="{478BA576-3EF4-4E57-8F2C-F0AF6399C5AF}"/>
              </a:ext>
            </a:extLst>
          </p:cNvPr>
          <p:cNvSpPr>
            <a:spLocks noGrp="1"/>
          </p:cNvSpPr>
          <p:nvPr>
            <p:ph type="subTitle" idx="1"/>
          </p:nvPr>
        </p:nvSpPr>
        <p:spPr>
          <a:xfrm>
            <a:off x="381000" y="1225063"/>
            <a:ext cx="11277600" cy="5099537"/>
          </a:xfrm>
        </p:spPr>
        <p:txBody>
          <a:bodyPr/>
          <a:lstStyle/>
          <a:p>
            <a:pPr algn="just"/>
            <a:r>
              <a:rPr lang="en-US" sz="3200" b="1" dirty="0">
                <a:solidFill>
                  <a:schemeClr val="tx1"/>
                </a:solidFill>
              </a:rPr>
              <a:t>High-Level Dialogues</a:t>
            </a:r>
          </a:p>
          <a:p>
            <a:pPr marL="457200" indent="-457200" algn="just">
              <a:buFont typeface="Arial" panose="020B0604020202020204" pitchFamily="34" charset="0"/>
              <a:buChar char="•"/>
            </a:pPr>
            <a:r>
              <a:rPr lang="en-US" dirty="0">
                <a:solidFill>
                  <a:schemeClr val="tx1"/>
                </a:solidFill>
              </a:rPr>
              <a:t>The four High-Level Dialogues present an opportunity </a:t>
            </a:r>
            <a:r>
              <a:rPr lang="en-US" dirty="0" smtClean="0">
                <a:solidFill>
                  <a:schemeClr val="tx1"/>
                </a:solidFill>
              </a:rPr>
              <a:t>for representatives </a:t>
            </a:r>
            <a:r>
              <a:rPr lang="en-US" dirty="0">
                <a:solidFill>
                  <a:schemeClr val="tx1"/>
                </a:solidFill>
              </a:rPr>
              <a:t>from governments, international </a:t>
            </a:r>
            <a:r>
              <a:rPr lang="en-US" dirty="0" smtClean="0">
                <a:solidFill>
                  <a:schemeClr val="tx1"/>
                </a:solidFill>
              </a:rPr>
              <a:t>organizations and </a:t>
            </a:r>
            <a:r>
              <a:rPr lang="en-US" dirty="0">
                <a:solidFill>
                  <a:schemeClr val="tx1"/>
                </a:solidFill>
              </a:rPr>
              <a:t>other stakeholder groups to share experiences and </a:t>
            </a:r>
            <a:r>
              <a:rPr lang="en-US" dirty="0" smtClean="0">
                <a:solidFill>
                  <a:schemeClr val="tx1"/>
                </a:solidFill>
              </a:rPr>
              <a:t>discuss strategies </a:t>
            </a:r>
            <a:r>
              <a:rPr lang="en-US" dirty="0">
                <a:solidFill>
                  <a:schemeClr val="tx1"/>
                </a:solidFill>
              </a:rPr>
              <a:t>for accelerating the implementation of the </a:t>
            </a:r>
            <a:r>
              <a:rPr lang="en-US" dirty="0" smtClean="0">
                <a:solidFill>
                  <a:schemeClr val="tx1"/>
                </a:solidFill>
              </a:rPr>
              <a:t>Sendai Framework.</a:t>
            </a:r>
            <a:endParaRPr lang="en-US" sz="3600" dirty="0">
              <a:solidFill>
                <a:schemeClr val="tx1"/>
              </a:solidFill>
            </a:endParaRPr>
          </a:p>
        </p:txBody>
      </p:sp>
    </p:spTree>
    <p:extLst>
      <p:ext uri="{BB962C8B-B14F-4D97-AF65-F5344CB8AC3E}">
        <p14:creationId xmlns:p14="http://schemas.microsoft.com/office/powerpoint/2010/main" val="2726961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459BF-DF5B-4D5C-9A5D-D7BC4093F56A}"/>
              </a:ext>
            </a:extLst>
          </p:cNvPr>
          <p:cNvSpPr>
            <a:spLocks noGrp="1"/>
          </p:cNvSpPr>
          <p:nvPr>
            <p:ph type="ctrTitle"/>
          </p:nvPr>
        </p:nvSpPr>
        <p:spPr>
          <a:xfrm>
            <a:off x="762000" y="228601"/>
            <a:ext cx="10363200" cy="990600"/>
          </a:xfrm>
        </p:spPr>
        <p:txBody>
          <a:bodyPr/>
          <a:lstStyle/>
          <a:p>
            <a:r>
              <a:rPr lang="en-US" dirty="0"/>
              <a:t>Prospective Events for Team Nepal</a:t>
            </a:r>
          </a:p>
        </p:txBody>
      </p:sp>
      <p:sp>
        <p:nvSpPr>
          <p:cNvPr id="3" name="Subtitle 2">
            <a:extLst>
              <a:ext uri="{FF2B5EF4-FFF2-40B4-BE49-F238E27FC236}">
                <a16:creationId xmlns:a16="http://schemas.microsoft.com/office/drawing/2014/main" xmlns="" id="{478BA576-3EF4-4E57-8F2C-F0AF6399C5AF}"/>
              </a:ext>
            </a:extLst>
          </p:cNvPr>
          <p:cNvSpPr>
            <a:spLocks noGrp="1"/>
          </p:cNvSpPr>
          <p:nvPr>
            <p:ph type="subTitle" idx="1"/>
          </p:nvPr>
        </p:nvSpPr>
        <p:spPr>
          <a:xfrm>
            <a:off x="381000" y="1225063"/>
            <a:ext cx="11277600" cy="5099537"/>
          </a:xfrm>
        </p:spPr>
        <p:txBody>
          <a:bodyPr/>
          <a:lstStyle/>
          <a:p>
            <a:pPr algn="just"/>
            <a:r>
              <a:rPr lang="en-US" sz="3200" b="1" dirty="0" smtClean="0">
                <a:solidFill>
                  <a:schemeClr val="tx1"/>
                </a:solidFill>
              </a:rPr>
              <a:t>22 </a:t>
            </a:r>
            <a:r>
              <a:rPr lang="en-US" sz="3200" b="1" dirty="0">
                <a:solidFill>
                  <a:schemeClr val="tx1"/>
                </a:solidFill>
              </a:rPr>
              <a:t>Different Working Sessions on different issues</a:t>
            </a:r>
          </a:p>
          <a:p>
            <a:pPr marL="457200" indent="-457200" algn="just">
              <a:buFont typeface="Arial" panose="020B0604020202020204" pitchFamily="34" charset="0"/>
              <a:buChar char="•"/>
            </a:pPr>
            <a:r>
              <a:rPr lang="en-US" dirty="0">
                <a:solidFill>
                  <a:srgbClr val="C00000"/>
                </a:solidFill>
              </a:rPr>
              <a:t>90 Minutes sessions</a:t>
            </a:r>
          </a:p>
          <a:p>
            <a:pPr marL="457200" indent="-457200" algn="just">
              <a:buFont typeface="Arial" panose="020B0604020202020204" pitchFamily="34" charset="0"/>
              <a:buChar char="•"/>
            </a:pPr>
            <a:r>
              <a:rPr lang="en-US" dirty="0">
                <a:solidFill>
                  <a:srgbClr val="C00000"/>
                </a:solidFill>
              </a:rPr>
              <a:t>Comprises of a moderator and 4-5 panelists </a:t>
            </a:r>
          </a:p>
          <a:p>
            <a:pPr algn="just"/>
            <a:r>
              <a:rPr lang="en-US" sz="3600" dirty="0" smtClean="0">
                <a:solidFill>
                  <a:schemeClr val="tx1"/>
                </a:solidFill>
              </a:rPr>
              <a:t>Participation </a:t>
            </a:r>
            <a:r>
              <a:rPr lang="en-US" sz="3200" dirty="0" smtClean="0">
                <a:solidFill>
                  <a:schemeClr val="tx1"/>
                </a:solidFill>
              </a:rPr>
              <a:t>(Open </a:t>
            </a:r>
            <a:r>
              <a:rPr lang="en-US" sz="3200" dirty="0">
                <a:solidFill>
                  <a:schemeClr val="tx1"/>
                </a:solidFill>
              </a:rPr>
              <a:t>to all </a:t>
            </a:r>
            <a:r>
              <a:rPr lang="en-US" sz="3200" dirty="0" smtClean="0">
                <a:solidFill>
                  <a:schemeClr val="tx1"/>
                </a:solidFill>
              </a:rPr>
              <a:t>Participates) including participants from virtual mode</a:t>
            </a:r>
            <a:endParaRPr lang="en-US" sz="3200" dirty="0">
              <a:solidFill>
                <a:schemeClr val="tx1"/>
              </a:solidFill>
            </a:endParaRPr>
          </a:p>
        </p:txBody>
      </p:sp>
    </p:spTree>
    <p:extLst>
      <p:ext uri="{BB962C8B-B14F-4D97-AF65-F5344CB8AC3E}">
        <p14:creationId xmlns:p14="http://schemas.microsoft.com/office/powerpoint/2010/main" val="3610241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459BF-DF5B-4D5C-9A5D-D7BC4093F56A}"/>
              </a:ext>
            </a:extLst>
          </p:cNvPr>
          <p:cNvSpPr>
            <a:spLocks noGrp="1"/>
          </p:cNvSpPr>
          <p:nvPr>
            <p:ph type="ctrTitle"/>
          </p:nvPr>
        </p:nvSpPr>
        <p:spPr>
          <a:xfrm>
            <a:off x="762000" y="228601"/>
            <a:ext cx="10363200" cy="990600"/>
          </a:xfrm>
        </p:spPr>
        <p:txBody>
          <a:bodyPr/>
          <a:lstStyle/>
          <a:p>
            <a:r>
              <a:rPr lang="en-US" dirty="0"/>
              <a:t>Prospective Events for Nepal Team</a:t>
            </a:r>
          </a:p>
        </p:txBody>
      </p:sp>
      <p:sp>
        <p:nvSpPr>
          <p:cNvPr id="3" name="Subtitle 2">
            <a:extLst>
              <a:ext uri="{FF2B5EF4-FFF2-40B4-BE49-F238E27FC236}">
                <a16:creationId xmlns:a16="http://schemas.microsoft.com/office/drawing/2014/main" xmlns="" id="{478BA576-3EF4-4E57-8F2C-F0AF6399C5AF}"/>
              </a:ext>
            </a:extLst>
          </p:cNvPr>
          <p:cNvSpPr>
            <a:spLocks noGrp="1"/>
          </p:cNvSpPr>
          <p:nvPr>
            <p:ph type="subTitle" idx="1"/>
          </p:nvPr>
        </p:nvSpPr>
        <p:spPr>
          <a:xfrm>
            <a:off x="381000" y="1225063"/>
            <a:ext cx="11277600" cy="5099537"/>
          </a:xfrm>
        </p:spPr>
        <p:txBody>
          <a:bodyPr/>
          <a:lstStyle/>
          <a:p>
            <a:pPr algn="just"/>
            <a:r>
              <a:rPr lang="en-US" sz="3200" b="1" dirty="0">
                <a:solidFill>
                  <a:srgbClr val="C00000"/>
                </a:solidFill>
              </a:rPr>
              <a:t>Official Statements</a:t>
            </a:r>
          </a:p>
          <a:p>
            <a:pPr marL="457200" indent="-457200" algn="just">
              <a:buFont typeface="Arial" panose="020B0604020202020204" pitchFamily="34" charset="0"/>
              <a:buChar char="•"/>
            </a:pPr>
            <a:r>
              <a:rPr lang="en-US" dirty="0">
                <a:solidFill>
                  <a:srgbClr val="C00000"/>
                </a:solidFill>
              </a:rPr>
              <a:t>Governmental official statement</a:t>
            </a:r>
          </a:p>
          <a:p>
            <a:pPr marL="457200" indent="-457200" algn="just">
              <a:buFont typeface="Arial" panose="020B0604020202020204" pitchFamily="34" charset="0"/>
              <a:buChar char="•"/>
            </a:pPr>
            <a:r>
              <a:rPr lang="en-US" dirty="0">
                <a:solidFill>
                  <a:srgbClr val="C00000"/>
                </a:solidFill>
              </a:rPr>
              <a:t>Non-governmental official statement</a:t>
            </a:r>
          </a:p>
          <a:p>
            <a:pPr algn="just"/>
            <a:r>
              <a:rPr lang="en-US" b="1" dirty="0" err="1">
                <a:solidFill>
                  <a:schemeClr val="tx1"/>
                </a:solidFill>
                <a:latin typeface="Times New Roman" panose="02020603050405020304" pitchFamily="18" charset="0"/>
                <a:cs typeface="Times New Roman" panose="02020603050405020304" pitchFamily="18" charset="0"/>
              </a:rPr>
              <a:t>GP2022</a:t>
            </a:r>
            <a:r>
              <a:rPr lang="en-US" b="1" dirty="0">
                <a:solidFill>
                  <a:schemeClr val="tx1"/>
                </a:solidFill>
                <a:latin typeface="Times New Roman" panose="02020603050405020304" pitchFamily="18" charset="0"/>
                <a:cs typeface="Times New Roman" panose="02020603050405020304" pitchFamily="18" charset="0"/>
              </a:rPr>
              <a:t> Official Statements are submitted via the </a:t>
            </a:r>
            <a:r>
              <a:rPr lang="en-US" b="1" dirty="0" err="1">
                <a:solidFill>
                  <a:schemeClr val="tx1"/>
                </a:solidFill>
                <a:latin typeface="Times New Roman" panose="02020603050405020304" pitchFamily="18" charset="0"/>
                <a:cs typeface="Times New Roman" panose="02020603050405020304" pitchFamily="18" charset="0"/>
              </a:rPr>
              <a:t>GP2022</a:t>
            </a:r>
            <a:r>
              <a:rPr lang="en-US" b="1" dirty="0">
                <a:solidFill>
                  <a:schemeClr val="tx1"/>
                </a:solidFill>
                <a:latin typeface="Times New Roman" panose="02020603050405020304" pitchFamily="18" charset="0"/>
                <a:cs typeface="Times New Roman" panose="02020603050405020304" pitchFamily="18" charset="0"/>
              </a:rPr>
              <a:t> </a:t>
            </a:r>
            <a:r>
              <a:rPr lang="en-US" b="1" dirty="0" smtClean="0">
                <a:solidFill>
                  <a:schemeClr val="tx1"/>
                </a:solidFill>
                <a:latin typeface="Times New Roman" panose="02020603050405020304" pitchFamily="18" charset="0"/>
                <a:cs typeface="Times New Roman" panose="02020603050405020304" pitchFamily="18" charset="0"/>
              </a:rPr>
              <a:t>website official statement form. </a:t>
            </a:r>
            <a:r>
              <a:rPr lang="en-US" dirty="0" smtClean="0">
                <a:solidFill>
                  <a:schemeClr val="tx1"/>
                </a:solidFill>
                <a:latin typeface="Times New Roman" panose="02020603050405020304" pitchFamily="18" charset="0"/>
                <a:cs typeface="Times New Roman" panose="02020603050405020304" pitchFamily="18" charset="0"/>
              </a:rPr>
              <a:t>Written </a:t>
            </a:r>
            <a:r>
              <a:rPr lang="en-US" dirty="0">
                <a:solidFill>
                  <a:schemeClr val="tx1"/>
                </a:solidFill>
                <a:latin typeface="Times New Roman" panose="02020603050405020304" pitchFamily="18" charset="0"/>
                <a:cs typeface="Times New Roman" panose="02020603050405020304" pitchFamily="18" charset="0"/>
              </a:rPr>
              <a:t>statements can be submitted to </a:t>
            </a:r>
            <a:r>
              <a:rPr lang="en-US" dirty="0" err="1">
                <a:solidFill>
                  <a:schemeClr val="tx1"/>
                </a:solidFill>
                <a:latin typeface="Times New Roman" panose="02020603050405020304" pitchFamily="18" charset="0"/>
                <a:cs typeface="Times New Roman" panose="02020603050405020304" pitchFamily="18" charset="0"/>
              </a:rPr>
              <a:t>UNDRR</a:t>
            </a:r>
            <a:r>
              <a:rPr lang="en-US" dirty="0">
                <a:solidFill>
                  <a:schemeClr val="tx1"/>
                </a:solidFill>
                <a:latin typeface="Times New Roman" panose="02020603050405020304" pitchFamily="18" charset="0"/>
                <a:cs typeface="Times New Roman" panose="02020603050405020304" pitchFamily="18" charset="0"/>
              </a:rPr>
              <a:t> between 1 March and 28 May 2022.</a:t>
            </a:r>
          </a:p>
          <a:p>
            <a:pPr algn="just"/>
            <a:r>
              <a:rPr lang="en-US" dirty="0">
                <a:solidFill>
                  <a:schemeClr val="tx1"/>
                </a:solidFill>
                <a:latin typeface="Times New Roman" panose="02020603050405020304" pitchFamily="18" charset="0"/>
                <a:cs typeface="Times New Roman" panose="02020603050405020304" pitchFamily="18" charset="0"/>
              </a:rPr>
              <a:t>Delegations are encouraged to submit their statements </a:t>
            </a:r>
            <a:r>
              <a:rPr lang="en-US" b="1" dirty="0">
                <a:solidFill>
                  <a:schemeClr val="tx1"/>
                </a:solidFill>
                <a:latin typeface="Times New Roman" panose="02020603050405020304" pitchFamily="18" charset="0"/>
                <a:cs typeface="Times New Roman" panose="02020603050405020304" pitchFamily="18" charset="0"/>
              </a:rPr>
              <a:t>as soon as possible</a:t>
            </a:r>
            <a:r>
              <a:rPr lang="en-US" dirty="0">
                <a:solidFill>
                  <a:schemeClr val="tx1"/>
                </a:solidFill>
                <a:latin typeface="Times New Roman" panose="02020603050405020304" pitchFamily="18" charset="0"/>
                <a:cs typeface="Times New Roman" panose="02020603050405020304" pitchFamily="18" charset="0"/>
              </a:rPr>
              <a:t>. Statements submitted at the latest by </a:t>
            </a:r>
            <a:r>
              <a:rPr lang="en-US" dirty="0">
                <a:solidFill>
                  <a:srgbClr val="FF0000"/>
                </a:solidFill>
                <a:latin typeface="Times New Roman" panose="02020603050405020304" pitchFamily="18" charset="0"/>
                <a:cs typeface="Times New Roman" panose="02020603050405020304" pitchFamily="18" charset="0"/>
              </a:rPr>
              <a:t>1 May 2022</a:t>
            </a:r>
            <a:r>
              <a:rPr lang="en-US" dirty="0">
                <a:solidFill>
                  <a:schemeClr val="tx1"/>
                </a:solidFill>
                <a:latin typeface="Times New Roman" panose="02020603050405020304" pitchFamily="18" charset="0"/>
                <a:cs typeface="Times New Roman" panose="02020603050405020304" pitchFamily="18" charset="0"/>
              </a:rPr>
              <a:t> will be available on the website by 23 May 2022. </a:t>
            </a:r>
            <a:r>
              <a:rPr lang="en-US" dirty="0">
                <a:solidFill>
                  <a:srgbClr val="FF0000"/>
                </a:solidFill>
                <a:latin typeface="Times New Roman" panose="02020603050405020304" pitchFamily="18" charset="0"/>
                <a:cs typeface="Times New Roman" panose="02020603050405020304" pitchFamily="18" charset="0"/>
              </a:rPr>
              <a:t>Statements submitted after this may only be available on the </a:t>
            </a:r>
            <a:r>
              <a:rPr lang="en-US" dirty="0" err="1">
                <a:solidFill>
                  <a:srgbClr val="FF0000"/>
                </a:solidFill>
                <a:latin typeface="Times New Roman" panose="02020603050405020304" pitchFamily="18" charset="0"/>
                <a:cs typeface="Times New Roman" panose="02020603050405020304" pitchFamily="18" charset="0"/>
              </a:rPr>
              <a:t>GP2022</a:t>
            </a:r>
            <a:r>
              <a:rPr lang="en-US" dirty="0">
                <a:solidFill>
                  <a:srgbClr val="FF0000"/>
                </a:solidFill>
                <a:latin typeface="Times New Roman" panose="02020603050405020304" pitchFamily="18" charset="0"/>
                <a:cs typeface="Times New Roman" panose="02020603050405020304" pitchFamily="18" charset="0"/>
              </a:rPr>
              <a:t> website after 29 May.</a:t>
            </a:r>
          </a:p>
          <a:p>
            <a:pPr algn="just"/>
            <a:endParaRPr lang="en-US" sz="3600" dirty="0">
              <a:solidFill>
                <a:schemeClr val="tx1"/>
              </a:solidFill>
            </a:endParaRPr>
          </a:p>
          <a:p>
            <a:pPr algn="just"/>
            <a:endParaRPr lang="en-US" sz="3600" dirty="0">
              <a:solidFill>
                <a:schemeClr val="tx1"/>
              </a:solidFill>
            </a:endParaRPr>
          </a:p>
          <a:p>
            <a:pPr algn="just"/>
            <a:endParaRPr lang="en-US" sz="3600" dirty="0">
              <a:solidFill>
                <a:schemeClr val="tx1"/>
              </a:solidFill>
            </a:endParaRPr>
          </a:p>
        </p:txBody>
      </p:sp>
    </p:spTree>
    <p:extLst>
      <p:ext uri="{BB962C8B-B14F-4D97-AF65-F5344CB8AC3E}">
        <p14:creationId xmlns:p14="http://schemas.microsoft.com/office/powerpoint/2010/main" val="1208172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144B37-AA07-419A-8ECC-BA191F8453AF}"/>
              </a:ext>
            </a:extLst>
          </p:cNvPr>
          <p:cNvSpPr>
            <a:spLocks noGrp="1"/>
          </p:cNvSpPr>
          <p:nvPr>
            <p:ph type="ctrTitle"/>
          </p:nvPr>
        </p:nvSpPr>
        <p:spPr>
          <a:xfrm>
            <a:off x="914400" y="228600"/>
            <a:ext cx="10363200" cy="1470025"/>
          </a:xfrm>
        </p:spPr>
        <p:txBody>
          <a:bodyPr/>
          <a:lstStyle/>
          <a:p>
            <a:r>
              <a:rPr lang="en-US" dirty="0"/>
              <a:t>Major Events to Participate by Govt. Delegation</a:t>
            </a:r>
          </a:p>
        </p:txBody>
      </p:sp>
      <p:sp>
        <p:nvSpPr>
          <p:cNvPr id="3" name="Subtitle 2">
            <a:extLst>
              <a:ext uri="{FF2B5EF4-FFF2-40B4-BE49-F238E27FC236}">
                <a16:creationId xmlns:a16="http://schemas.microsoft.com/office/drawing/2014/main" xmlns="" id="{A27FA9C4-B95C-440B-9881-0AB42842264F}"/>
              </a:ext>
            </a:extLst>
          </p:cNvPr>
          <p:cNvSpPr>
            <a:spLocks noGrp="1"/>
          </p:cNvSpPr>
          <p:nvPr>
            <p:ph type="subTitle" idx="1"/>
          </p:nvPr>
        </p:nvSpPr>
        <p:spPr>
          <a:xfrm>
            <a:off x="938463" y="1295400"/>
            <a:ext cx="9448800" cy="3254375"/>
          </a:xfrm>
        </p:spPr>
        <p:txBody>
          <a:bodyPr/>
          <a:lstStyle/>
          <a:p>
            <a:pPr marL="457200" indent="-457200" algn="l">
              <a:buFont typeface="Arial" panose="020B0604020202020204" pitchFamily="34" charset="0"/>
              <a:buChar char="•"/>
            </a:pPr>
            <a:r>
              <a:rPr lang="en-US" sz="3200" dirty="0">
                <a:solidFill>
                  <a:schemeClr val="tx1"/>
                </a:solidFill>
              </a:rPr>
              <a:t>Official Statements </a:t>
            </a:r>
            <a:r>
              <a:rPr lang="en-US" sz="3200" dirty="0" smtClean="0">
                <a:solidFill>
                  <a:schemeClr val="tx1"/>
                </a:solidFill>
              </a:rPr>
              <a:t>(9:00 </a:t>
            </a:r>
            <a:r>
              <a:rPr lang="en-US" sz="3200" dirty="0">
                <a:solidFill>
                  <a:schemeClr val="tx1"/>
                </a:solidFill>
              </a:rPr>
              <a:t>to </a:t>
            </a:r>
            <a:r>
              <a:rPr lang="en-US" sz="3200" dirty="0" smtClean="0">
                <a:solidFill>
                  <a:schemeClr val="tx1"/>
                </a:solidFill>
              </a:rPr>
              <a:t>19:00 </a:t>
            </a:r>
            <a:r>
              <a:rPr lang="en-US" sz="3200" dirty="0">
                <a:solidFill>
                  <a:schemeClr val="tx1"/>
                </a:solidFill>
              </a:rPr>
              <a:t>of May </a:t>
            </a:r>
            <a:r>
              <a:rPr lang="en-US" sz="3200" dirty="0" smtClean="0">
                <a:solidFill>
                  <a:schemeClr val="tx1"/>
                </a:solidFill>
              </a:rPr>
              <a:t>25</a:t>
            </a:r>
            <a:r>
              <a:rPr lang="en-US" sz="3200" dirty="0">
                <a:solidFill>
                  <a:schemeClr val="tx1"/>
                </a:solidFill>
              </a:rPr>
              <a:t>)</a:t>
            </a:r>
          </a:p>
          <a:p>
            <a:pPr marL="457200" indent="-457200" algn="l">
              <a:buFont typeface="Arial" panose="020B0604020202020204" pitchFamily="34" charset="0"/>
              <a:buChar char="•"/>
            </a:pPr>
            <a:r>
              <a:rPr lang="en-US" sz="3200" dirty="0">
                <a:solidFill>
                  <a:schemeClr val="tx1"/>
                </a:solidFill>
              </a:rPr>
              <a:t>Ministerial Round Table (Scaling-up Disaster Risk Reduction to Tackle the Climate Emergency</a:t>
            </a:r>
            <a:r>
              <a:rPr lang="en-US" sz="3200" dirty="0" smtClean="0">
                <a:solidFill>
                  <a:schemeClr val="tx1"/>
                </a:solidFill>
              </a:rPr>
              <a:t>) </a:t>
            </a:r>
            <a:r>
              <a:rPr lang="en-US" sz="3200" dirty="0">
                <a:solidFill>
                  <a:schemeClr val="tx1"/>
                </a:solidFill>
              </a:rPr>
              <a:t>15:00 to </a:t>
            </a:r>
            <a:r>
              <a:rPr lang="en-US" sz="3200" dirty="0" smtClean="0">
                <a:solidFill>
                  <a:schemeClr val="tx1"/>
                </a:solidFill>
              </a:rPr>
              <a:t>17:30 </a:t>
            </a:r>
            <a:r>
              <a:rPr lang="en-US" sz="3200" dirty="0">
                <a:solidFill>
                  <a:schemeClr val="tx1"/>
                </a:solidFill>
              </a:rPr>
              <a:t>of May 25</a:t>
            </a:r>
          </a:p>
          <a:p>
            <a:pPr marL="457200" indent="-457200" algn="l">
              <a:buFont typeface="Arial" panose="020B0604020202020204" pitchFamily="34" charset="0"/>
              <a:buChar char="•"/>
            </a:pPr>
            <a:r>
              <a:rPr lang="en-US" sz="3200" dirty="0" smtClean="0">
                <a:solidFill>
                  <a:schemeClr val="tx1"/>
                </a:solidFill>
              </a:rPr>
              <a:t>Ministerial </a:t>
            </a:r>
            <a:r>
              <a:rPr lang="en-US" sz="3200" dirty="0">
                <a:solidFill>
                  <a:schemeClr val="tx1"/>
                </a:solidFill>
              </a:rPr>
              <a:t>Round Table (Thinking Resilience: Changing the Approach to Disaster Risk Reduction Financing) 10:30 - 13:00 of May </a:t>
            </a:r>
            <a:r>
              <a:rPr lang="en-US" sz="3200" dirty="0" smtClean="0">
                <a:solidFill>
                  <a:schemeClr val="tx1"/>
                </a:solidFill>
              </a:rPr>
              <a:t>26</a:t>
            </a:r>
            <a:endParaRPr lang="en-US" sz="3200" dirty="0">
              <a:solidFill>
                <a:schemeClr val="tx1"/>
              </a:solidFill>
            </a:endParaRPr>
          </a:p>
          <a:p>
            <a:pPr marL="457200" indent="-457200" algn="l">
              <a:buFont typeface="Arial" panose="020B0604020202020204" pitchFamily="34" charset="0"/>
              <a:buChar char="•"/>
            </a:pPr>
            <a:r>
              <a:rPr lang="en-US" sz="3200" dirty="0" smtClean="0">
                <a:solidFill>
                  <a:schemeClr val="tx1"/>
                </a:solidFill>
                <a:sym typeface="Wingdings" panose="05000000000000000000" pitchFamily="2" charset="2"/>
              </a:rPr>
              <a:t>Bilateral </a:t>
            </a:r>
            <a:r>
              <a:rPr lang="en-US" sz="3200" dirty="0">
                <a:solidFill>
                  <a:schemeClr val="tx1"/>
                </a:solidFill>
                <a:sym typeface="Wingdings" panose="05000000000000000000" pitchFamily="2" charset="2"/>
              </a:rPr>
              <a:t>Meeting (Date and time depend on our communication)</a:t>
            </a:r>
            <a:endParaRPr lang="en-US" sz="3200" dirty="0">
              <a:solidFill>
                <a:schemeClr val="tx1"/>
              </a:solidFill>
            </a:endParaRPr>
          </a:p>
        </p:txBody>
      </p:sp>
    </p:spTree>
    <p:extLst>
      <p:ext uri="{BB962C8B-B14F-4D97-AF65-F5344CB8AC3E}">
        <p14:creationId xmlns:p14="http://schemas.microsoft.com/office/powerpoint/2010/main" val="4108233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459BF-DF5B-4D5C-9A5D-D7BC4093F56A}"/>
              </a:ext>
            </a:extLst>
          </p:cNvPr>
          <p:cNvSpPr>
            <a:spLocks noGrp="1"/>
          </p:cNvSpPr>
          <p:nvPr>
            <p:ph type="ctrTitle"/>
          </p:nvPr>
        </p:nvSpPr>
        <p:spPr>
          <a:xfrm>
            <a:off x="762000" y="228601"/>
            <a:ext cx="10363200" cy="990600"/>
          </a:xfrm>
        </p:spPr>
        <p:txBody>
          <a:bodyPr/>
          <a:lstStyle/>
          <a:p>
            <a:r>
              <a:rPr lang="en-US" dirty="0"/>
              <a:t>Proposed additional </a:t>
            </a:r>
            <a:r>
              <a:rPr lang="en-US" dirty="0" smtClean="0"/>
              <a:t>plan (Nepal Team)</a:t>
            </a:r>
            <a:endParaRPr lang="en-US" dirty="0"/>
          </a:p>
        </p:txBody>
      </p:sp>
      <p:sp>
        <p:nvSpPr>
          <p:cNvPr id="3" name="Subtitle 2">
            <a:extLst>
              <a:ext uri="{FF2B5EF4-FFF2-40B4-BE49-F238E27FC236}">
                <a16:creationId xmlns:a16="http://schemas.microsoft.com/office/drawing/2014/main" xmlns="" id="{478BA576-3EF4-4E57-8F2C-F0AF6399C5AF}"/>
              </a:ext>
            </a:extLst>
          </p:cNvPr>
          <p:cNvSpPr>
            <a:spLocks noGrp="1"/>
          </p:cNvSpPr>
          <p:nvPr>
            <p:ph type="subTitle" idx="1"/>
          </p:nvPr>
        </p:nvSpPr>
        <p:spPr>
          <a:xfrm>
            <a:off x="381000" y="1225063"/>
            <a:ext cx="11277600" cy="5099537"/>
          </a:xfrm>
        </p:spPr>
        <p:txBody>
          <a:bodyPr/>
          <a:lstStyle/>
          <a:p>
            <a:pPr marL="571500" indent="-571500" algn="just">
              <a:buFont typeface="Arial" panose="020B0604020202020204" pitchFamily="34" charset="0"/>
              <a:buChar char="•"/>
            </a:pPr>
            <a:r>
              <a:rPr lang="en-US" sz="3600" dirty="0">
                <a:solidFill>
                  <a:schemeClr val="tx1"/>
                </a:solidFill>
              </a:rPr>
              <a:t>Book a private hall in the </a:t>
            </a:r>
            <a:r>
              <a:rPr lang="en-US" sz="3600" dirty="0" smtClean="0">
                <a:solidFill>
                  <a:schemeClr val="tx1"/>
                </a:solidFill>
              </a:rPr>
              <a:t>hotel at nearby.</a:t>
            </a:r>
          </a:p>
          <a:p>
            <a:pPr marL="571500" indent="-571500" algn="just">
              <a:buFont typeface="Arial" panose="020B0604020202020204" pitchFamily="34" charset="0"/>
              <a:buChar char="•"/>
            </a:pPr>
            <a:r>
              <a:rPr lang="en-US" sz="3600" dirty="0" smtClean="0">
                <a:solidFill>
                  <a:schemeClr val="tx1"/>
                </a:solidFill>
              </a:rPr>
              <a:t>Use </a:t>
            </a:r>
            <a:r>
              <a:rPr lang="en-US" sz="3600" dirty="0">
                <a:solidFill>
                  <a:schemeClr val="tx1"/>
                </a:solidFill>
              </a:rPr>
              <a:t>the hall as common place to meet, discuss and share the information and to coordinate all the activities</a:t>
            </a:r>
          </a:p>
          <a:p>
            <a:pPr marL="571500" indent="-571500" algn="just">
              <a:buFont typeface="Arial" panose="020B0604020202020204" pitchFamily="34" charset="0"/>
              <a:buChar char="•"/>
            </a:pPr>
            <a:r>
              <a:rPr lang="en-US" sz="3600" dirty="0">
                <a:solidFill>
                  <a:schemeClr val="tx1"/>
                </a:solidFill>
              </a:rPr>
              <a:t>Present the important paper including position paper among various stakeholders in daily basis</a:t>
            </a:r>
          </a:p>
          <a:p>
            <a:pPr marL="571500" indent="-571500" algn="just">
              <a:buFont typeface="Arial" panose="020B0604020202020204" pitchFamily="34" charset="0"/>
              <a:buChar char="•"/>
            </a:pPr>
            <a:r>
              <a:rPr lang="en-US" sz="3600" dirty="0">
                <a:solidFill>
                  <a:schemeClr val="tx1"/>
                </a:solidFill>
              </a:rPr>
              <a:t>Utilize the hall as a showcase of Nepalese stakeholders' achievement in the field of </a:t>
            </a:r>
            <a:r>
              <a:rPr lang="en-US" sz="3600" dirty="0" err="1">
                <a:solidFill>
                  <a:schemeClr val="tx1"/>
                </a:solidFill>
              </a:rPr>
              <a:t>DRR</a:t>
            </a:r>
            <a:endParaRPr lang="en-US" sz="3600" dirty="0">
              <a:solidFill>
                <a:schemeClr val="tx1"/>
              </a:solidFill>
            </a:endParaRPr>
          </a:p>
          <a:p>
            <a:pPr marL="571500" indent="-571500" algn="just">
              <a:buFont typeface="Arial" panose="020B0604020202020204" pitchFamily="34" charset="0"/>
              <a:buChar char="•"/>
            </a:pPr>
            <a:r>
              <a:rPr lang="en-US" sz="3600" dirty="0">
                <a:solidFill>
                  <a:schemeClr val="tx1"/>
                </a:solidFill>
              </a:rPr>
              <a:t>Publish the presented paper in Prevention </a:t>
            </a:r>
            <a:r>
              <a:rPr lang="en-US" sz="3600" dirty="0" smtClean="0">
                <a:solidFill>
                  <a:schemeClr val="tx1"/>
                </a:solidFill>
              </a:rPr>
              <a:t>Web</a:t>
            </a:r>
          </a:p>
          <a:p>
            <a:pPr marL="571500" indent="-571500" algn="just">
              <a:buFont typeface="Arial" panose="020B0604020202020204" pitchFamily="34" charset="0"/>
              <a:buChar char="•"/>
            </a:pPr>
            <a:r>
              <a:rPr lang="en-US" sz="3600" dirty="0" smtClean="0">
                <a:solidFill>
                  <a:schemeClr val="tx1"/>
                </a:solidFill>
              </a:rPr>
              <a:t>Use </a:t>
            </a:r>
            <a:r>
              <a:rPr lang="en-US" sz="3600" dirty="0" err="1" smtClean="0">
                <a:solidFill>
                  <a:schemeClr val="tx1"/>
                </a:solidFill>
              </a:rPr>
              <a:t>Viber</a:t>
            </a:r>
            <a:r>
              <a:rPr lang="en-US" sz="3600" dirty="0" smtClean="0">
                <a:solidFill>
                  <a:schemeClr val="tx1"/>
                </a:solidFill>
              </a:rPr>
              <a:t>, </a:t>
            </a:r>
            <a:r>
              <a:rPr lang="en-US" sz="3600" dirty="0" err="1" smtClean="0">
                <a:solidFill>
                  <a:schemeClr val="tx1"/>
                </a:solidFill>
              </a:rPr>
              <a:t>Whatsapp</a:t>
            </a:r>
            <a:r>
              <a:rPr lang="en-US" sz="3600" dirty="0" smtClean="0">
                <a:solidFill>
                  <a:schemeClr val="tx1"/>
                </a:solidFill>
              </a:rPr>
              <a:t> platform to coordinate Nepal Team</a:t>
            </a:r>
            <a:endParaRPr lang="en-US" sz="3600" dirty="0">
              <a:solidFill>
                <a:schemeClr val="tx1"/>
              </a:solidFill>
            </a:endParaRPr>
          </a:p>
        </p:txBody>
      </p:sp>
    </p:spTree>
    <p:extLst>
      <p:ext uri="{BB962C8B-B14F-4D97-AF65-F5344CB8AC3E}">
        <p14:creationId xmlns:p14="http://schemas.microsoft.com/office/powerpoint/2010/main" val="598779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459BF-DF5B-4D5C-9A5D-D7BC4093F56A}"/>
              </a:ext>
            </a:extLst>
          </p:cNvPr>
          <p:cNvSpPr>
            <a:spLocks noGrp="1"/>
          </p:cNvSpPr>
          <p:nvPr>
            <p:ph type="ctrTitle"/>
          </p:nvPr>
        </p:nvSpPr>
        <p:spPr>
          <a:xfrm>
            <a:off x="762000" y="228601"/>
            <a:ext cx="10363200" cy="990600"/>
          </a:xfrm>
        </p:spPr>
        <p:txBody>
          <a:bodyPr/>
          <a:lstStyle/>
          <a:p>
            <a:r>
              <a:rPr lang="en-US" dirty="0"/>
              <a:t>Proposed content of Position Paper (option 1)</a:t>
            </a:r>
          </a:p>
        </p:txBody>
      </p:sp>
      <p:sp>
        <p:nvSpPr>
          <p:cNvPr id="3" name="Subtitle 2">
            <a:extLst>
              <a:ext uri="{FF2B5EF4-FFF2-40B4-BE49-F238E27FC236}">
                <a16:creationId xmlns:a16="http://schemas.microsoft.com/office/drawing/2014/main" xmlns="" id="{478BA576-3EF4-4E57-8F2C-F0AF6399C5AF}"/>
              </a:ext>
            </a:extLst>
          </p:cNvPr>
          <p:cNvSpPr>
            <a:spLocks noGrp="1"/>
          </p:cNvSpPr>
          <p:nvPr>
            <p:ph type="subTitle" idx="1"/>
          </p:nvPr>
        </p:nvSpPr>
        <p:spPr>
          <a:xfrm>
            <a:off x="381000" y="1225063"/>
            <a:ext cx="11277600" cy="5099537"/>
          </a:xfrm>
        </p:spPr>
        <p:txBody>
          <a:bodyPr numCol="1"/>
          <a:lstStyle/>
          <a:p>
            <a:pPr marL="571500" indent="-571500" algn="l">
              <a:buFont typeface="Arial" panose="020B0604020202020204" pitchFamily="34" charset="0"/>
              <a:buChar char="•"/>
            </a:pPr>
            <a:r>
              <a:rPr lang="en-US" sz="3600" dirty="0">
                <a:solidFill>
                  <a:schemeClr val="tx1"/>
                </a:solidFill>
              </a:rPr>
              <a:t>Introduction</a:t>
            </a:r>
          </a:p>
          <a:p>
            <a:pPr marL="571500" indent="-571500" algn="l">
              <a:buFont typeface="Arial" panose="020B0604020202020204" pitchFamily="34" charset="0"/>
              <a:buChar char="•"/>
            </a:pPr>
            <a:r>
              <a:rPr lang="en-US" sz="3600" dirty="0">
                <a:solidFill>
                  <a:schemeClr val="tx1"/>
                </a:solidFill>
              </a:rPr>
              <a:t>Disaster fact sheet</a:t>
            </a:r>
          </a:p>
          <a:p>
            <a:pPr marL="571500" indent="-571500" algn="l">
              <a:buFont typeface="Arial" panose="020B0604020202020204" pitchFamily="34" charset="0"/>
              <a:buChar char="•"/>
            </a:pPr>
            <a:r>
              <a:rPr lang="en-US" sz="3600" dirty="0">
                <a:solidFill>
                  <a:schemeClr val="tx1"/>
                </a:solidFill>
              </a:rPr>
              <a:t>International commitments and instruments</a:t>
            </a:r>
          </a:p>
          <a:p>
            <a:pPr marL="571500" indent="-571500" algn="l">
              <a:buFont typeface="Arial" panose="020B0604020202020204" pitchFamily="34" charset="0"/>
              <a:buChar char="•"/>
            </a:pPr>
            <a:r>
              <a:rPr lang="en-US" sz="3600" dirty="0">
                <a:solidFill>
                  <a:schemeClr val="tx1"/>
                </a:solidFill>
              </a:rPr>
              <a:t>National instruments</a:t>
            </a:r>
          </a:p>
          <a:p>
            <a:pPr marL="571500" indent="-571500" algn="l">
              <a:buFont typeface="Arial" panose="020B0604020202020204" pitchFamily="34" charset="0"/>
              <a:buChar char="•"/>
            </a:pPr>
            <a:r>
              <a:rPr lang="en-US" sz="3600" dirty="0">
                <a:solidFill>
                  <a:schemeClr val="tx1"/>
                </a:solidFill>
              </a:rPr>
              <a:t>Major achievements</a:t>
            </a:r>
          </a:p>
          <a:p>
            <a:pPr marL="571500" indent="-571500" algn="l">
              <a:buFont typeface="Arial" panose="020B0604020202020204" pitchFamily="34" charset="0"/>
              <a:buChar char="•"/>
            </a:pPr>
            <a:r>
              <a:rPr lang="en-US" sz="3600" dirty="0">
                <a:solidFill>
                  <a:schemeClr val="tx1"/>
                </a:solidFill>
              </a:rPr>
              <a:t>Status of implementation of </a:t>
            </a:r>
            <a:r>
              <a:rPr lang="en-US" sz="3600" dirty="0" err="1">
                <a:solidFill>
                  <a:schemeClr val="tx1"/>
                </a:solidFill>
              </a:rPr>
              <a:t>SFDRR</a:t>
            </a:r>
            <a:endParaRPr lang="en-US" sz="3600" dirty="0">
              <a:solidFill>
                <a:schemeClr val="tx1"/>
              </a:solidFill>
            </a:endParaRPr>
          </a:p>
          <a:p>
            <a:pPr marL="571500" indent="-571500" algn="l">
              <a:buFont typeface="Arial" panose="020B0604020202020204" pitchFamily="34" charset="0"/>
              <a:buChar char="•"/>
            </a:pPr>
            <a:r>
              <a:rPr lang="en-US" sz="3600" dirty="0">
                <a:solidFill>
                  <a:schemeClr val="tx1"/>
                </a:solidFill>
              </a:rPr>
              <a:t>Commitments for next two years</a:t>
            </a:r>
          </a:p>
          <a:p>
            <a:pPr marL="571500" indent="-571500" algn="l">
              <a:buFont typeface="Arial" panose="020B0604020202020204" pitchFamily="34" charset="0"/>
              <a:buChar char="•"/>
            </a:pPr>
            <a:r>
              <a:rPr lang="en-US" sz="3600" dirty="0">
                <a:solidFill>
                  <a:schemeClr val="tx1"/>
                </a:solidFill>
              </a:rPr>
              <a:t>Conclusion</a:t>
            </a:r>
          </a:p>
        </p:txBody>
      </p:sp>
    </p:spTree>
    <p:extLst>
      <p:ext uri="{BB962C8B-B14F-4D97-AF65-F5344CB8AC3E}">
        <p14:creationId xmlns:p14="http://schemas.microsoft.com/office/powerpoint/2010/main" val="1663781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459BF-DF5B-4D5C-9A5D-D7BC4093F56A}"/>
              </a:ext>
            </a:extLst>
          </p:cNvPr>
          <p:cNvSpPr>
            <a:spLocks noGrp="1"/>
          </p:cNvSpPr>
          <p:nvPr>
            <p:ph type="ctrTitle"/>
          </p:nvPr>
        </p:nvSpPr>
        <p:spPr>
          <a:xfrm>
            <a:off x="762000" y="228601"/>
            <a:ext cx="10363200" cy="990600"/>
          </a:xfrm>
        </p:spPr>
        <p:txBody>
          <a:bodyPr/>
          <a:lstStyle/>
          <a:p>
            <a:r>
              <a:rPr lang="en-US" dirty="0"/>
              <a:t>Proposed content of Position Paper (option 2)</a:t>
            </a:r>
          </a:p>
        </p:txBody>
      </p:sp>
      <p:sp>
        <p:nvSpPr>
          <p:cNvPr id="3" name="Subtitle 2">
            <a:extLst>
              <a:ext uri="{FF2B5EF4-FFF2-40B4-BE49-F238E27FC236}">
                <a16:creationId xmlns:a16="http://schemas.microsoft.com/office/drawing/2014/main" xmlns="" id="{478BA576-3EF4-4E57-8F2C-F0AF6399C5AF}"/>
              </a:ext>
            </a:extLst>
          </p:cNvPr>
          <p:cNvSpPr>
            <a:spLocks noGrp="1"/>
          </p:cNvSpPr>
          <p:nvPr>
            <p:ph type="subTitle" idx="1"/>
          </p:nvPr>
        </p:nvSpPr>
        <p:spPr>
          <a:xfrm>
            <a:off x="381000" y="1225063"/>
            <a:ext cx="11277600" cy="5099537"/>
          </a:xfrm>
        </p:spPr>
        <p:txBody>
          <a:bodyPr numCol="1"/>
          <a:lstStyle/>
          <a:p>
            <a:pPr lvl="1"/>
            <a:r>
              <a:rPr lang="en-US" b="1" dirty="0">
                <a:solidFill>
                  <a:schemeClr val="tx1"/>
                </a:solidFill>
              </a:rPr>
              <a:t>Boarder theme of </a:t>
            </a:r>
            <a:r>
              <a:rPr lang="en-US" b="1" dirty="0" err="1">
                <a:solidFill>
                  <a:schemeClr val="tx1"/>
                </a:solidFill>
              </a:rPr>
              <a:t>GPDRR</a:t>
            </a:r>
            <a:r>
              <a:rPr lang="en-US" b="1" dirty="0">
                <a:solidFill>
                  <a:schemeClr val="tx1"/>
                </a:solidFill>
              </a:rPr>
              <a:t> Event</a:t>
            </a:r>
          </a:p>
          <a:p>
            <a:pPr marL="971550" lvl="1" indent="-514350" algn="just">
              <a:buFont typeface="Arial" panose="020B0604020202020204" pitchFamily="34" charset="0"/>
              <a:buChar char="•"/>
            </a:pPr>
            <a:r>
              <a:rPr lang="en-US" dirty="0" smtClean="0">
                <a:solidFill>
                  <a:schemeClr val="tx1"/>
                </a:solidFill>
              </a:rPr>
              <a:t>Day 1</a:t>
            </a:r>
            <a:r>
              <a:rPr lang="en-US" dirty="0">
                <a:solidFill>
                  <a:schemeClr val="tx1"/>
                </a:solidFill>
              </a:rPr>
              <a:t>: </a:t>
            </a:r>
            <a:r>
              <a:rPr lang="en-US" dirty="0" smtClean="0">
                <a:solidFill>
                  <a:schemeClr val="tx1"/>
                </a:solidFill>
              </a:rPr>
              <a:t>Strengthening </a:t>
            </a:r>
            <a:r>
              <a:rPr lang="en-US" dirty="0">
                <a:solidFill>
                  <a:schemeClr val="tx1"/>
                </a:solidFill>
              </a:rPr>
              <a:t>and managing diversities in DRR and Climate risk,  understanding and governance of risk, early warning and action and sharing official statements .</a:t>
            </a:r>
          </a:p>
          <a:p>
            <a:pPr marL="971550" lvl="1" indent="-514350" algn="just">
              <a:buFont typeface="Arial" panose="020B0604020202020204" pitchFamily="34" charset="0"/>
              <a:buChar char="•"/>
            </a:pPr>
            <a:r>
              <a:rPr lang="en-US" dirty="0">
                <a:solidFill>
                  <a:schemeClr val="tx1"/>
                </a:solidFill>
              </a:rPr>
              <a:t>Day 2: Disaster Risk Financing, Nature based solutions, learning from COVID -19, data challenges, strengthening governance, inclusive and resilient recovery in urban context.</a:t>
            </a:r>
          </a:p>
          <a:p>
            <a:pPr marL="971550" lvl="1" indent="-514350" algn="just">
              <a:buFont typeface="Arial" panose="020B0604020202020204" pitchFamily="34" charset="0"/>
              <a:buChar char="•"/>
            </a:pPr>
            <a:r>
              <a:rPr lang="en-US" dirty="0">
                <a:solidFill>
                  <a:schemeClr val="tx1"/>
                </a:solidFill>
              </a:rPr>
              <a:t>Day 3: Action on climate and disaster risk, Empowering the most at risk through social protection, Embedding Risk in Investment Decisions, Enhancing Understanding and Management of Disaster Risk in Humanitarian Contexts and Accelerating Financing for Risk Prevention </a:t>
            </a:r>
          </a:p>
          <a:p>
            <a:pPr algn="l"/>
            <a:endParaRPr lang="en-US" sz="3600" dirty="0">
              <a:solidFill>
                <a:schemeClr val="tx1"/>
              </a:solidFill>
            </a:endParaRPr>
          </a:p>
        </p:txBody>
      </p:sp>
    </p:spTree>
    <p:extLst>
      <p:ext uri="{BB962C8B-B14F-4D97-AF65-F5344CB8AC3E}">
        <p14:creationId xmlns:p14="http://schemas.microsoft.com/office/powerpoint/2010/main" val="2577924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459BF-DF5B-4D5C-9A5D-D7BC4093F56A}"/>
              </a:ext>
            </a:extLst>
          </p:cNvPr>
          <p:cNvSpPr>
            <a:spLocks noGrp="1"/>
          </p:cNvSpPr>
          <p:nvPr>
            <p:ph type="ctrTitle"/>
          </p:nvPr>
        </p:nvSpPr>
        <p:spPr>
          <a:xfrm>
            <a:off x="762000" y="228601"/>
            <a:ext cx="10363200" cy="990600"/>
          </a:xfrm>
        </p:spPr>
        <p:txBody>
          <a:bodyPr/>
          <a:lstStyle/>
          <a:p>
            <a:r>
              <a:rPr lang="en-US" dirty="0"/>
              <a:t>About </a:t>
            </a:r>
            <a:r>
              <a:rPr lang="en-US" dirty="0" err="1"/>
              <a:t>GPDRR</a:t>
            </a:r>
            <a:endParaRPr lang="en-US" dirty="0"/>
          </a:p>
        </p:txBody>
      </p:sp>
      <p:sp>
        <p:nvSpPr>
          <p:cNvPr id="3" name="Subtitle 2">
            <a:extLst>
              <a:ext uri="{FF2B5EF4-FFF2-40B4-BE49-F238E27FC236}">
                <a16:creationId xmlns:a16="http://schemas.microsoft.com/office/drawing/2014/main" xmlns="" id="{478BA576-3EF4-4E57-8F2C-F0AF6399C5AF}"/>
              </a:ext>
            </a:extLst>
          </p:cNvPr>
          <p:cNvSpPr>
            <a:spLocks noGrp="1"/>
          </p:cNvSpPr>
          <p:nvPr>
            <p:ph type="subTitle" idx="1"/>
          </p:nvPr>
        </p:nvSpPr>
        <p:spPr>
          <a:xfrm>
            <a:off x="381000" y="990601"/>
            <a:ext cx="11582400" cy="5486400"/>
          </a:xfrm>
        </p:spPr>
        <p:txBody>
          <a:bodyPr/>
          <a:lstStyle/>
          <a:p>
            <a:pPr marL="457200" indent="-457200" algn="just">
              <a:buFont typeface="Arial" panose="020B0604020202020204" pitchFamily="34" charset="0"/>
              <a:buChar char="•"/>
            </a:pPr>
            <a:r>
              <a:rPr lang="en-US" dirty="0" smtClean="0">
                <a:solidFill>
                  <a:schemeClr val="tx1"/>
                </a:solidFill>
              </a:rPr>
              <a:t>7</a:t>
            </a:r>
            <a:r>
              <a:rPr lang="en-US" baseline="30000" dirty="0" smtClean="0">
                <a:solidFill>
                  <a:schemeClr val="tx1"/>
                </a:solidFill>
              </a:rPr>
              <a:t>th</a:t>
            </a:r>
            <a:r>
              <a:rPr lang="en-US" dirty="0" smtClean="0">
                <a:solidFill>
                  <a:schemeClr val="tx1"/>
                </a:solidFill>
              </a:rPr>
              <a:t> Session of Global Platform will be convened </a:t>
            </a:r>
            <a:r>
              <a:rPr lang="en-US" dirty="0">
                <a:solidFill>
                  <a:schemeClr val="tx1"/>
                </a:solidFill>
              </a:rPr>
              <a:t>and organized by the UN Office for Disaster Risk Reduction (UNDRR</a:t>
            </a:r>
            <a:r>
              <a:rPr lang="en-US" dirty="0" smtClean="0">
                <a:solidFill>
                  <a:schemeClr val="tx1"/>
                </a:solidFill>
              </a:rPr>
              <a:t>) and co-chaired and </a:t>
            </a:r>
            <a:r>
              <a:rPr lang="en-US" dirty="0">
                <a:solidFill>
                  <a:schemeClr val="tx1"/>
                </a:solidFill>
              </a:rPr>
              <a:t>hosted by the Government of </a:t>
            </a:r>
            <a:r>
              <a:rPr lang="en-US" dirty="0" smtClean="0">
                <a:solidFill>
                  <a:schemeClr val="tx1"/>
                </a:solidFill>
              </a:rPr>
              <a:t>Indonesia in event </a:t>
            </a:r>
            <a:r>
              <a:rPr lang="en-US" dirty="0">
                <a:solidFill>
                  <a:schemeClr val="tx1"/>
                </a:solidFill>
              </a:rPr>
              <a:t>will </a:t>
            </a:r>
            <a:r>
              <a:rPr lang="en-US" dirty="0" smtClean="0">
                <a:solidFill>
                  <a:schemeClr val="tx1"/>
                </a:solidFill>
              </a:rPr>
              <a:t>held in Bali, Indonesia. </a:t>
            </a:r>
          </a:p>
          <a:p>
            <a:pPr marL="457200" indent="-457200" algn="just">
              <a:buFont typeface="Arial" panose="020B0604020202020204" pitchFamily="34" charset="0"/>
              <a:buChar char="•"/>
            </a:pPr>
            <a:r>
              <a:rPr lang="en-US" dirty="0" smtClean="0">
                <a:solidFill>
                  <a:schemeClr val="tx1"/>
                </a:solidFill>
              </a:rPr>
              <a:t>GPDRR is </a:t>
            </a:r>
            <a:r>
              <a:rPr lang="en-US" dirty="0">
                <a:solidFill>
                  <a:schemeClr val="tx1"/>
                </a:solidFill>
              </a:rPr>
              <a:t>the main global forum to assess and discuss progress on the implementation of the Sendai Framework for Disaster Risk Reduction</a:t>
            </a:r>
            <a:r>
              <a:rPr lang="en-US" dirty="0" smtClean="0">
                <a:solidFill>
                  <a:schemeClr val="tx1"/>
                </a:solidFill>
              </a:rPr>
              <a:t>. </a:t>
            </a:r>
          </a:p>
          <a:p>
            <a:pPr marL="457200" indent="-457200" algn="just">
              <a:buFont typeface="Arial" panose="020B0604020202020204" pitchFamily="34" charset="0"/>
              <a:buChar char="•"/>
            </a:pPr>
            <a:r>
              <a:rPr lang="en-US" dirty="0">
                <a:solidFill>
                  <a:schemeClr val="tx1"/>
                </a:solidFill>
              </a:rPr>
              <a:t>The Global Platform comes at a </a:t>
            </a:r>
            <a:r>
              <a:rPr lang="en-US" dirty="0" smtClean="0">
                <a:solidFill>
                  <a:schemeClr val="tx1"/>
                </a:solidFill>
              </a:rPr>
              <a:t>critical time: </a:t>
            </a:r>
            <a:r>
              <a:rPr lang="en-US" dirty="0">
                <a:solidFill>
                  <a:schemeClr val="tx1"/>
                </a:solidFill>
              </a:rPr>
              <a:t>seven years after the Sendai Framework was adopted, and just over two years after the COVID-19 pandemic </a:t>
            </a:r>
            <a:r>
              <a:rPr lang="en-US" dirty="0" smtClean="0">
                <a:solidFill>
                  <a:schemeClr val="tx1"/>
                </a:solidFill>
              </a:rPr>
              <a:t>broke </a:t>
            </a:r>
            <a:r>
              <a:rPr lang="en-US" dirty="0">
                <a:solidFill>
                  <a:schemeClr val="tx1"/>
                </a:solidFill>
              </a:rPr>
              <a:t>out, which has exposed how underlying vulnerabilities and inequities have catastrophic consequences for the most exposed across the </a:t>
            </a:r>
            <a:r>
              <a:rPr lang="en-US" dirty="0" smtClean="0">
                <a:solidFill>
                  <a:schemeClr val="tx1"/>
                </a:solidFill>
              </a:rPr>
              <a:t>world. </a:t>
            </a:r>
            <a:r>
              <a:rPr lang="en-US" dirty="0">
                <a:solidFill>
                  <a:schemeClr val="tx1"/>
                </a:solidFill>
              </a:rPr>
              <a:t>The pandemic has underlined the critical need of prevention and risk reduction in achieving a sustainable future for all</a:t>
            </a:r>
            <a:r>
              <a:rPr lang="en-US" dirty="0" smtClean="0">
                <a:solidFill>
                  <a:schemeClr val="tx1"/>
                </a:solidFill>
              </a:rPr>
              <a:t>. </a:t>
            </a:r>
          </a:p>
          <a:p>
            <a:pPr algn="just"/>
            <a:endParaRPr lang="en-US" dirty="0">
              <a:solidFill>
                <a:schemeClr val="tx1"/>
              </a:solidFill>
            </a:endParaRPr>
          </a:p>
          <a:p>
            <a:pPr algn="just"/>
            <a:endParaRPr lang="en-US" dirty="0">
              <a:solidFill>
                <a:schemeClr val="tx1"/>
              </a:solidFill>
            </a:endParaRPr>
          </a:p>
        </p:txBody>
      </p:sp>
    </p:spTree>
    <p:extLst>
      <p:ext uri="{BB962C8B-B14F-4D97-AF65-F5344CB8AC3E}">
        <p14:creationId xmlns:p14="http://schemas.microsoft.com/office/powerpoint/2010/main" val="1153949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459BF-DF5B-4D5C-9A5D-D7BC4093F56A}"/>
              </a:ext>
            </a:extLst>
          </p:cNvPr>
          <p:cNvSpPr>
            <a:spLocks noGrp="1"/>
          </p:cNvSpPr>
          <p:nvPr>
            <p:ph type="ctrTitle"/>
          </p:nvPr>
        </p:nvSpPr>
        <p:spPr>
          <a:xfrm>
            <a:off x="762000" y="228601"/>
            <a:ext cx="10363200" cy="990600"/>
          </a:xfrm>
        </p:spPr>
        <p:txBody>
          <a:bodyPr/>
          <a:lstStyle/>
          <a:p>
            <a:r>
              <a:rPr lang="en-US" dirty="0"/>
              <a:t>Proposed content could be align with </a:t>
            </a:r>
            <a:br>
              <a:rPr lang="en-US" dirty="0"/>
            </a:br>
            <a:r>
              <a:rPr lang="en-US" dirty="0" err="1"/>
              <a:t>GPDRR</a:t>
            </a:r>
            <a:r>
              <a:rPr lang="en-US" dirty="0"/>
              <a:t> program schedule</a:t>
            </a:r>
          </a:p>
        </p:txBody>
      </p:sp>
      <p:sp>
        <p:nvSpPr>
          <p:cNvPr id="3" name="Subtitle 2">
            <a:extLst>
              <a:ext uri="{FF2B5EF4-FFF2-40B4-BE49-F238E27FC236}">
                <a16:creationId xmlns:a16="http://schemas.microsoft.com/office/drawing/2014/main" xmlns="" id="{478BA576-3EF4-4E57-8F2C-F0AF6399C5AF}"/>
              </a:ext>
            </a:extLst>
          </p:cNvPr>
          <p:cNvSpPr>
            <a:spLocks noGrp="1"/>
          </p:cNvSpPr>
          <p:nvPr>
            <p:ph type="subTitle" idx="1"/>
          </p:nvPr>
        </p:nvSpPr>
        <p:spPr>
          <a:xfrm>
            <a:off x="381000" y="1225063"/>
            <a:ext cx="11277600" cy="5099537"/>
          </a:xfrm>
        </p:spPr>
        <p:txBody>
          <a:bodyPr numCol="1"/>
          <a:lstStyle/>
          <a:p>
            <a:pPr lvl="1" algn="just">
              <a:lnSpc>
                <a:spcPct val="150000"/>
              </a:lnSpc>
            </a:pPr>
            <a:endParaRPr lang="en-US" sz="2800" b="1" dirty="0">
              <a:solidFill>
                <a:schemeClr val="tx1"/>
              </a:solidFill>
            </a:endParaRPr>
          </a:p>
          <a:p>
            <a:pPr lvl="1" algn="just">
              <a:lnSpc>
                <a:spcPct val="150000"/>
              </a:lnSpc>
            </a:pPr>
            <a:r>
              <a:rPr lang="en-US" sz="2800" b="1" dirty="0">
                <a:solidFill>
                  <a:schemeClr val="tx1"/>
                </a:solidFill>
              </a:rPr>
              <a:t>1</a:t>
            </a:r>
            <a:r>
              <a:rPr lang="en-US" sz="2800" b="1" dirty="0">
                <a:solidFill>
                  <a:srgbClr val="C00000"/>
                </a:solidFill>
              </a:rPr>
              <a:t>. Progress made since the last Global Platform</a:t>
            </a:r>
          </a:p>
          <a:p>
            <a:pPr marL="800100" lvl="1" indent="-342900" algn="just">
              <a:lnSpc>
                <a:spcPct val="150000"/>
              </a:lnSpc>
              <a:buFont typeface="Arial" panose="020B0604020202020204" pitchFamily="34" charset="0"/>
              <a:buChar char="•"/>
            </a:pPr>
            <a:r>
              <a:rPr lang="en-US" dirty="0">
                <a:solidFill>
                  <a:srgbClr val="C00000"/>
                </a:solidFill>
              </a:rPr>
              <a:t>Progress made in implementing S</a:t>
            </a:r>
            <a:r>
              <a:rPr lang="en-US" dirty="0" smtClean="0">
                <a:solidFill>
                  <a:srgbClr val="C00000"/>
                </a:solidFill>
              </a:rPr>
              <a:t>endai </a:t>
            </a:r>
            <a:r>
              <a:rPr lang="en-US" dirty="0">
                <a:solidFill>
                  <a:srgbClr val="C00000"/>
                </a:solidFill>
              </a:rPr>
              <a:t>framework </a:t>
            </a:r>
          </a:p>
          <a:p>
            <a:pPr marL="800100" lvl="1" indent="-342900" algn="just">
              <a:lnSpc>
                <a:spcPct val="150000"/>
              </a:lnSpc>
              <a:buFont typeface="Arial" panose="020B0604020202020204" pitchFamily="34" charset="0"/>
              <a:buChar char="•"/>
            </a:pPr>
            <a:r>
              <a:rPr lang="en-US" dirty="0">
                <a:solidFill>
                  <a:srgbClr val="C00000"/>
                </a:solidFill>
              </a:rPr>
              <a:t>National and Local DRR Strategies </a:t>
            </a:r>
          </a:p>
          <a:p>
            <a:pPr marL="800100" lvl="1" indent="-342900" algn="just">
              <a:lnSpc>
                <a:spcPct val="150000"/>
              </a:lnSpc>
              <a:buFont typeface="Arial" panose="020B0604020202020204" pitchFamily="34" charset="0"/>
              <a:buChar char="•"/>
            </a:pPr>
            <a:r>
              <a:rPr lang="en-US" dirty="0" smtClean="0">
                <a:solidFill>
                  <a:srgbClr val="C00000"/>
                </a:solidFill>
              </a:rPr>
              <a:t>Sendai </a:t>
            </a:r>
            <a:r>
              <a:rPr lang="en-US" dirty="0">
                <a:solidFill>
                  <a:srgbClr val="C00000"/>
                </a:solidFill>
              </a:rPr>
              <a:t>Framework Implementation</a:t>
            </a:r>
          </a:p>
          <a:p>
            <a:pPr marL="800100" lvl="1" indent="-342900" algn="just">
              <a:lnSpc>
                <a:spcPct val="150000"/>
              </a:lnSpc>
              <a:buFont typeface="Arial" panose="020B0604020202020204" pitchFamily="34" charset="0"/>
              <a:buChar char="•"/>
            </a:pPr>
            <a:endParaRPr lang="en-US" dirty="0">
              <a:solidFill>
                <a:schemeClr val="tx1"/>
              </a:solidFill>
            </a:endParaRPr>
          </a:p>
          <a:p>
            <a:pPr lvl="1" algn="just">
              <a:lnSpc>
                <a:spcPct val="150000"/>
              </a:lnSpc>
            </a:pPr>
            <a:endParaRPr lang="en-US" sz="3600" dirty="0">
              <a:solidFill>
                <a:schemeClr val="tx1"/>
              </a:solidFill>
            </a:endParaRPr>
          </a:p>
        </p:txBody>
      </p:sp>
    </p:spTree>
    <p:extLst>
      <p:ext uri="{BB962C8B-B14F-4D97-AF65-F5344CB8AC3E}">
        <p14:creationId xmlns:p14="http://schemas.microsoft.com/office/powerpoint/2010/main" val="3835324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459BF-DF5B-4D5C-9A5D-D7BC4093F56A}"/>
              </a:ext>
            </a:extLst>
          </p:cNvPr>
          <p:cNvSpPr>
            <a:spLocks noGrp="1"/>
          </p:cNvSpPr>
          <p:nvPr>
            <p:ph type="ctrTitle"/>
          </p:nvPr>
        </p:nvSpPr>
        <p:spPr>
          <a:xfrm>
            <a:off x="762000" y="228601"/>
            <a:ext cx="10363200" cy="990600"/>
          </a:xfrm>
        </p:spPr>
        <p:txBody>
          <a:bodyPr/>
          <a:lstStyle/>
          <a:p>
            <a:r>
              <a:rPr lang="en-US" dirty="0"/>
              <a:t>Proposed content could be align with </a:t>
            </a:r>
            <a:br>
              <a:rPr lang="en-US" dirty="0"/>
            </a:br>
            <a:r>
              <a:rPr lang="en-US" dirty="0" err="1"/>
              <a:t>GPDRR</a:t>
            </a:r>
            <a:r>
              <a:rPr lang="en-US" dirty="0"/>
              <a:t> program schedule</a:t>
            </a:r>
          </a:p>
        </p:txBody>
      </p:sp>
      <p:sp>
        <p:nvSpPr>
          <p:cNvPr id="3" name="Subtitle 2">
            <a:extLst>
              <a:ext uri="{FF2B5EF4-FFF2-40B4-BE49-F238E27FC236}">
                <a16:creationId xmlns:a16="http://schemas.microsoft.com/office/drawing/2014/main" xmlns="" id="{478BA576-3EF4-4E57-8F2C-F0AF6399C5AF}"/>
              </a:ext>
            </a:extLst>
          </p:cNvPr>
          <p:cNvSpPr>
            <a:spLocks noGrp="1"/>
          </p:cNvSpPr>
          <p:nvPr>
            <p:ph type="subTitle" idx="1"/>
          </p:nvPr>
        </p:nvSpPr>
        <p:spPr>
          <a:xfrm>
            <a:off x="381000" y="1225063"/>
            <a:ext cx="11277600" cy="5099537"/>
          </a:xfrm>
        </p:spPr>
        <p:txBody>
          <a:bodyPr numCol="1"/>
          <a:lstStyle/>
          <a:p>
            <a:pPr lvl="1" algn="just">
              <a:lnSpc>
                <a:spcPct val="150000"/>
              </a:lnSpc>
            </a:pPr>
            <a:r>
              <a:rPr lang="en-US" sz="3200" b="1" dirty="0">
                <a:solidFill>
                  <a:schemeClr val="tx1"/>
                </a:solidFill>
              </a:rPr>
              <a:t>2. </a:t>
            </a:r>
            <a:r>
              <a:rPr lang="en-US" sz="3200" b="1" dirty="0">
                <a:solidFill>
                  <a:srgbClr val="C00000"/>
                </a:solidFill>
              </a:rPr>
              <a:t>Risk Informed Public and Private Investment </a:t>
            </a:r>
          </a:p>
          <a:p>
            <a:pPr marL="1028700" lvl="1" indent="-571500" algn="just">
              <a:buFont typeface="Arial" panose="020B0604020202020204" pitchFamily="34" charset="0"/>
              <a:buChar char="•"/>
            </a:pPr>
            <a:r>
              <a:rPr lang="en-US" sz="3200" dirty="0">
                <a:solidFill>
                  <a:srgbClr val="C00000"/>
                </a:solidFill>
              </a:rPr>
              <a:t>Risk informed investments</a:t>
            </a:r>
          </a:p>
          <a:p>
            <a:pPr marL="1028700" lvl="1" indent="-571500" algn="just">
              <a:buFont typeface="Arial" panose="020B0604020202020204" pitchFamily="34" charset="0"/>
              <a:buChar char="•"/>
            </a:pPr>
            <a:r>
              <a:rPr lang="en-US" sz="3200" dirty="0">
                <a:solidFill>
                  <a:srgbClr val="C00000"/>
                </a:solidFill>
              </a:rPr>
              <a:t>Build Back Better</a:t>
            </a:r>
          </a:p>
          <a:p>
            <a:pPr marL="1028700" lvl="1" indent="-571500" algn="just">
              <a:buFont typeface="Arial" panose="020B0604020202020204" pitchFamily="34" charset="0"/>
              <a:buChar char="•"/>
            </a:pPr>
            <a:r>
              <a:rPr lang="en-US" sz="3200" dirty="0">
                <a:solidFill>
                  <a:srgbClr val="C00000"/>
                </a:solidFill>
              </a:rPr>
              <a:t>Leaving no-one behind (investing in local action and empowering those most at risk)</a:t>
            </a:r>
          </a:p>
          <a:p>
            <a:pPr marL="1028700" lvl="1" indent="-571500" algn="just">
              <a:buFont typeface="Arial" panose="020B0604020202020204" pitchFamily="34" charset="0"/>
              <a:buChar char="•"/>
            </a:pPr>
            <a:r>
              <a:rPr lang="en-US" sz="3200" dirty="0" err="1">
                <a:solidFill>
                  <a:srgbClr val="C00000"/>
                </a:solidFill>
              </a:rPr>
              <a:t>DRR</a:t>
            </a:r>
            <a:r>
              <a:rPr lang="en-US" sz="3200" dirty="0">
                <a:solidFill>
                  <a:srgbClr val="C00000"/>
                </a:solidFill>
              </a:rPr>
              <a:t> investment </a:t>
            </a:r>
          </a:p>
          <a:p>
            <a:pPr marL="1028700" lvl="1" indent="-571500" algn="just">
              <a:buFont typeface="Arial" panose="020B0604020202020204" pitchFamily="34" charset="0"/>
              <a:buChar char="•"/>
            </a:pPr>
            <a:r>
              <a:rPr lang="en-US" sz="3200" dirty="0">
                <a:solidFill>
                  <a:srgbClr val="C00000"/>
                </a:solidFill>
              </a:rPr>
              <a:t>Health issues in </a:t>
            </a:r>
            <a:r>
              <a:rPr lang="en-US" sz="3200" dirty="0" err="1">
                <a:solidFill>
                  <a:srgbClr val="C00000"/>
                </a:solidFill>
              </a:rPr>
              <a:t>DRRM</a:t>
            </a:r>
            <a:r>
              <a:rPr lang="en-US" sz="3200" dirty="0">
                <a:solidFill>
                  <a:srgbClr val="C00000"/>
                </a:solidFill>
              </a:rPr>
              <a:t> policies</a:t>
            </a:r>
          </a:p>
          <a:p>
            <a:pPr marL="1028700" lvl="1" indent="-571500" algn="just">
              <a:buFont typeface="Arial" panose="020B0604020202020204" pitchFamily="34" charset="0"/>
              <a:buChar char="•"/>
            </a:pPr>
            <a:r>
              <a:rPr lang="en-US" sz="3200" dirty="0">
                <a:solidFill>
                  <a:srgbClr val="C00000"/>
                </a:solidFill>
              </a:rPr>
              <a:t>Promoting locally led </a:t>
            </a:r>
            <a:r>
              <a:rPr lang="en-US" sz="3200" dirty="0" err="1">
                <a:solidFill>
                  <a:srgbClr val="C00000"/>
                </a:solidFill>
              </a:rPr>
              <a:t>DRRM</a:t>
            </a:r>
            <a:endParaRPr lang="en-US" sz="3200" dirty="0">
              <a:solidFill>
                <a:srgbClr val="C00000"/>
              </a:solidFill>
            </a:endParaRPr>
          </a:p>
          <a:p>
            <a:pPr marL="1028700" lvl="1" indent="-571500" algn="just">
              <a:buFont typeface="Arial" panose="020B0604020202020204" pitchFamily="34" charset="0"/>
              <a:buChar char="•"/>
            </a:pPr>
            <a:endParaRPr lang="en-US" sz="2800" dirty="0">
              <a:solidFill>
                <a:schemeClr val="tx1"/>
              </a:solidFill>
            </a:endParaRPr>
          </a:p>
        </p:txBody>
      </p:sp>
    </p:spTree>
    <p:extLst>
      <p:ext uri="{BB962C8B-B14F-4D97-AF65-F5344CB8AC3E}">
        <p14:creationId xmlns:p14="http://schemas.microsoft.com/office/powerpoint/2010/main" val="2031651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459BF-DF5B-4D5C-9A5D-D7BC4093F56A}"/>
              </a:ext>
            </a:extLst>
          </p:cNvPr>
          <p:cNvSpPr>
            <a:spLocks noGrp="1"/>
          </p:cNvSpPr>
          <p:nvPr>
            <p:ph type="ctrTitle"/>
          </p:nvPr>
        </p:nvSpPr>
        <p:spPr>
          <a:xfrm>
            <a:off x="762000" y="228601"/>
            <a:ext cx="10363200" cy="990600"/>
          </a:xfrm>
        </p:spPr>
        <p:txBody>
          <a:bodyPr/>
          <a:lstStyle/>
          <a:p>
            <a:r>
              <a:rPr lang="en-US" dirty="0"/>
              <a:t>Proposed content could be align with </a:t>
            </a:r>
            <a:br>
              <a:rPr lang="en-US" dirty="0"/>
            </a:br>
            <a:r>
              <a:rPr lang="en-US" dirty="0" err="1"/>
              <a:t>GPDRR</a:t>
            </a:r>
            <a:r>
              <a:rPr lang="en-US" dirty="0"/>
              <a:t> program schedule</a:t>
            </a:r>
          </a:p>
        </p:txBody>
      </p:sp>
      <p:sp>
        <p:nvSpPr>
          <p:cNvPr id="3" name="Subtitle 2">
            <a:extLst>
              <a:ext uri="{FF2B5EF4-FFF2-40B4-BE49-F238E27FC236}">
                <a16:creationId xmlns:a16="http://schemas.microsoft.com/office/drawing/2014/main" xmlns="" id="{478BA576-3EF4-4E57-8F2C-F0AF6399C5AF}"/>
              </a:ext>
            </a:extLst>
          </p:cNvPr>
          <p:cNvSpPr>
            <a:spLocks noGrp="1"/>
          </p:cNvSpPr>
          <p:nvPr>
            <p:ph type="subTitle" idx="1"/>
          </p:nvPr>
        </p:nvSpPr>
        <p:spPr>
          <a:xfrm>
            <a:off x="381000" y="1225063"/>
            <a:ext cx="11277600" cy="5099537"/>
          </a:xfrm>
        </p:spPr>
        <p:txBody>
          <a:bodyPr numCol="1"/>
          <a:lstStyle/>
          <a:p>
            <a:pPr lvl="1" algn="just">
              <a:lnSpc>
                <a:spcPct val="150000"/>
              </a:lnSpc>
            </a:pPr>
            <a:r>
              <a:rPr lang="en-US" sz="3200" b="1" dirty="0">
                <a:solidFill>
                  <a:schemeClr val="tx1"/>
                </a:solidFill>
              </a:rPr>
              <a:t>3. </a:t>
            </a:r>
            <a:r>
              <a:rPr lang="en-US" sz="3200" b="1" dirty="0">
                <a:solidFill>
                  <a:srgbClr val="C00000"/>
                </a:solidFill>
              </a:rPr>
              <a:t>Climate change action and </a:t>
            </a:r>
            <a:r>
              <a:rPr lang="en-US" sz="3200" b="1" dirty="0" err="1">
                <a:solidFill>
                  <a:srgbClr val="C00000"/>
                </a:solidFill>
              </a:rPr>
              <a:t>DRR</a:t>
            </a:r>
            <a:r>
              <a:rPr lang="en-US" sz="3200" b="1" dirty="0">
                <a:solidFill>
                  <a:srgbClr val="C00000"/>
                </a:solidFill>
              </a:rPr>
              <a:t> for all</a:t>
            </a:r>
          </a:p>
          <a:p>
            <a:pPr marL="1028700" lvl="1" indent="-571500" algn="just">
              <a:buFont typeface="Arial" panose="020B0604020202020204" pitchFamily="34" charset="0"/>
              <a:buChar char="•"/>
            </a:pPr>
            <a:r>
              <a:rPr lang="en-US" sz="2800" dirty="0">
                <a:solidFill>
                  <a:srgbClr val="C00000"/>
                </a:solidFill>
              </a:rPr>
              <a:t>National </a:t>
            </a:r>
            <a:r>
              <a:rPr lang="en-US" sz="2800" dirty="0" err="1">
                <a:solidFill>
                  <a:srgbClr val="C00000"/>
                </a:solidFill>
              </a:rPr>
              <a:t>DRR</a:t>
            </a:r>
            <a:r>
              <a:rPr lang="en-US" sz="2800" dirty="0">
                <a:solidFill>
                  <a:srgbClr val="C00000"/>
                </a:solidFill>
              </a:rPr>
              <a:t> Strategies and Climate National Adaptation Plan</a:t>
            </a:r>
          </a:p>
          <a:p>
            <a:pPr marL="1028700" lvl="1" indent="-571500" algn="just">
              <a:buFont typeface="Arial" panose="020B0604020202020204" pitchFamily="34" charset="0"/>
              <a:buChar char="•"/>
            </a:pPr>
            <a:r>
              <a:rPr lang="en-US" sz="2800" dirty="0">
                <a:solidFill>
                  <a:srgbClr val="C00000"/>
                </a:solidFill>
              </a:rPr>
              <a:t>Role of infrastructure in reducing disaster risk</a:t>
            </a:r>
          </a:p>
          <a:p>
            <a:pPr marL="1028700" lvl="1" indent="-571500" algn="just">
              <a:buFont typeface="Arial" panose="020B0604020202020204" pitchFamily="34" charset="0"/>
              <a:buChar char="•"/>
            </a:pPr>
            <a:r>
              <a:rPr lang="en-US" sz="2800" dirty="0">
                <a:solidFill>
                  <a:srgbClr val="C00000"/>
                </a:solidFill>
              </a:rPr>
              <a:t>Integrating risk management ecosystem and water related risks</a:t>
            </a:r>
          </a:p>
          <a:p>
            <a:pPr marL="1028700" lvl="1" indent="-571500" algn="just">
              <a:buFont typeface="Arial" panose="020B0604020202020204" pitchFamily="34" charset="0"/>
              <a:buChar char="•"/>
            </a:pPr>
            <a:r>
              <a:rPr lang="en-US" sz="2800" dirty="0">
                <a:solidFill>
                  <a:srgbClr val="C00000"/>
                </a:solidFill>
              </a:rPr>
              <a:t>Multi-hazard early warning system</a:t>
            </a:r>
          </a:p>
          <a:p>
            <a:pPr marL="1028700" lvl="1" indent="-571500" algn="just">
              <a:buFont typeface="Arial" panose="020B0604020202020204" pitchFamily="34" charset="0"/>
              <a:buChar char="•"/>
            </a:pPr>
            <a:r>
              <a:rPr lang="en-US" sz="2800" dirty="0">
                <a:solidFill>
                  <a:srgbClr val="C00000"/>
                </a:solidFill>
              </a:rPr>
              <a:t>Achieving climate and disaster resilience</a:t>
            </a:r>
          </a:p>
          <a:p>
            <a:pPr lvl="1" algn="just">
              <a:lnSpc>
                <a:spcPct val="150000"/>
              </a:lnSpc>
            </a:pPr>
            <a:r>
              <a:rPr lang="en-US" sz="2800" b="1" dirty="0">
                <a:solidFill>
                  <a:srgbClr val="C00000"/>
                </a:solidFill>
              </a:rPr>
              <a:t>4.  Way forward and Conclusion</a:t>
            </a:r>
          </a:p>
        </p:txBody>
      </p:sp>
    </p:spTree>
    <p:extLst>
      <p:ext uri="{BB962C8B-B14F-4D97-AF65-F5344CB8AC3E}">
        <p14:creationId xmlns:p14="http://schemas.microsoft.com/office/powerpoint/2010/main" val="346972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459BF-DF5B-4D5C-9A5D-D7BC4093F56A}"/>
              </a:ext>
            </a:extLst>
          </p:cNvPr>
          <p:cNvSpPr>
            <a:spLocks noGrp="1"/>
          </p:cNvSpPr>
          <p:nvPr>
            <p:ph type="ctrTitle"/>
          </p:nvPr>
        </p:nvSpPr>
        <p:spPr>
          <a:xfrm>
            <a:off x="762000" y="228601"/>
            <a:ext cx="10363200" cy="990600"/>
          </a:xfrm>
        </p:spPr>
        <p:txBody>
          <a:bodyPr/>
          <a:lstStyle/>
          <a:p>
            <a:r>
              <a:rPr lang="en-US" dirty="0"/>
              <a:t>Proposed content of Position Paper (option 3)</a:t>
            </a:r>
          </a:p>
        </p:txBody>
      </p:sp>
      <p:sp>
        <p:nvSpPr>
          <p:cNvPr id="3" name="Subtitle 2">
            <a:extLst>
              <a:ext uri="{FF2B5EF4-FFF2-40B4-BE49-F238E27FC236}">
                <a16:creationId xmlns:a16="http://schemas.microsoft.com/office/drawing/2014/main" xmlns="" id="{478BA576-3EF4-4E57-8F2C-F0AF6399C5AF}"/>
              </a:ext>
            </a:extLst>
          </p:cNvPr>
          <p:cNvSpPr>
            <a:spLocks noGrp="1"/>
          </p:cNvSpPr>
          <p:nvPr>
            <p:ph type="subTitle" idx="1"/>
          </p:nvPr>
        </p:nvSpPr>
        <p:spPr>
          <a:xfrm>
            <a:off x="304800" y="1225063"/>
            <a:ext cx="11277600" cy="5099537"/>
          </a:xfrm>
        </p:spPr>
        <p:txBody>
          <a:bodyPr numCol="1"/>
          <a:lstStyle/>
          <a:p>
            <a:pPr marL="571500" indent="-571500" algn="l">
              <a:buFont typeface="Arial" panose="020B0604020202020204" pitchFamily="34" charset="0"/>
              <a:buChar char="•"/>
            </a:pPr>
            <a:r>
              <a:rPr lang="en-US" sz="2000" dirty="0">
                <a:solidFill>
                  <a:srgbClr val="C00000"/>
                </a:solidFill>
              </a:rPr>
              <a:t>Background (Including disaster scenario of Nepal)</a:t>
            </a:r>
          </a:p>
          <a:p>
            <a:pPr marL="571500" indent="-571500" algn="l">
              <a:buFont typeface="Arial" panose="020B0604020202020204" pitchFamily="34" charset="0"/>
              <a:buChar char="•"/>
            </a:pPr>
            <a:r>
              <a:rPr lang="en-US" sz="2000" dirty="0">
                <a:solidFill>
                  <a:srgbClr val="C00000"/>
                </a:solidFill>
              </a:rPr>
              <a:t>Understanding disaster risk (Risk Perception, Risk Assessment, DIMS, capacity building) </a:t>
            </a:r>
          </a:p>
          <a:p>
            <a:pPr marL="571500" indent="-571500" algn="l">
              <a:buFont typeface="Arial" panose="020B0604020202020204" pitchFamily="34" charset="0"/>
              <a:buChar char="•"/>
            </a:pPr>
            <a:r>
              <a:rPr lang="en-US" sz="2000" dirty="0">
                <a:solidFill>
                  <a:srgbClr val="C00000"/>
                </a:solidFill>
              </a:rPr>
              <a:t>Strengthening disaster risk governance (Strategic action plan for </a:t>
            </a:r>
            <a:r>
              <a:rPr lang="en-US" sz="2000" dirty="0" err="1">
                <a:solidFill>
                  <a:srgbClr val="C00000"/>
                </a:solidFill>
              </a:rPr>
              <a:t>DRR</a:t>
            </a:r>
            <a:r>
              <a:rPr lang="en-US" sz="2000" dirty="0">
                <a:solidFill>
                  <a:srgbClr val="C00000"/>
                </a:solidFill>
              </a:rPr>
              <a:t>, principles, vision, goal, target, Existing legal and policy framework, Institutional structure, collaboration and partnership, inclusiveness e.g. </a:t>
            </a:r>
            <a:r>
              <a:rPr lang="en-US" sz="2000" dirty="0" err="1">
                <a:solidFill>
                  <a:srgbClr val="C00000"/>
                </a:solidFill>
              </a:rPr>
              <a:t>LNOB</a:t>
            </a:r>
            <a:r>
              <a:rPr lang="en-US" sz="2000" dirty="0">
                <a:solidFill>
                  <a:srgbClr val="C00000"/>
                </a:solidFill>
              </a:rPr>
              <a:t>, gender &amp; </a:t>
            </a:r>
            <a:r>
              <a:rPr lang="en-US" sz="2000" dirty="0" err="1">
                <a:solidFill>
                  <a:srgbClr val="C00000"/>
                </a:solidFill>
              </a:rPr>
              <a:t>didrr</a:t>
            </a:r>
            <a:r>
              <a:rPr lang="en-US" sz="2000" dirty="0">
                <a:solidFill>
                  <a:srgbClr val="C00000"/>
                </a:solidFill>
              </a:rPr>
              <a:t>, social security)</a:t>
            </a:r>
          </a:p>
          <a:p>
            <a:pPr marL="571500" indent="-571500" algn="l">
              <a:buFont typeface="Arial" panose="020B0604020202020204" pitchFamily="34" charset="0"/>
              <a:buChar char="•"/>
            </a:pPr>
            <a:r>
              <a:rPr lang="en-US" sz="2000" dirty="0">
                <a:solidFill>
                  <a:srgbClr val="C00000"/>
                </a:solidFill>
              </a:rPr>
              <a:t>Public Private investments in </a:t>
            </a:r>
            <a:r>
              <a:rPr lang="en-US" sz="2000" dirty="0" err="1">
                <a:solidFill>
                  <a:srgbClr val="C00000"/>
                </a:solidFill>
              </a:rPr>
              <a:t>DRR</a:t>
            </a:r>
            <a:r>
              <a:rPr lang="en-US" sz="2000" dirty="0">
                <a:solidFill>
                  <a:srgbClr val="C00000"/>
                </a:solidFill>
              </a:rPr>
              <a:t> (Promotion of public and private investment in </a:t>
            </a:r>
            <a:r>
              <a:rPr lang="en-US" sz="2000" dirty="0" err="1">
                <a:solidFill>
                  <a:srgbClr val="C00000"/>
                </a:solidFill>
              </a:rPr>
              <a:t>DRR</a:t>
            </a:r>
            <a:r>
              <a:rPr lang="en-US" sz="2000" dirty="0">
                <a:solidFill>
                  <a:srgbClr val="C00000"/>
                </a:solidFill>
              </a:rPr>
              <a:t>, Risk Transfer</a:t>
            </a:r>
            <a:r>
              <a:rPr lang="en-US" sz="2000" dirty="0" smtClean="0">
                <a:solidFill>
                  <a:srgbClr val="C00000"/>
                </a:solidFill>
              </a:rPr>
              <a:t>)</a:t>
            </a:r>
          </a:p>
          <a:p>
            <a:pPr marL="571500" indent="-571500" algn="l">
              <a:buFont typeface="Arial" panose="020B0604020202020204" pitchFamily="34" charset="0"/>
              <a:buChar char="•"/>
            </a:pPr>
            <a:r>
              <a:rPr lang="en-US" sz="2000" dirty="0" smtClean="0">
                <a:solidFill>
                  <a:srgbClr val="C00000"/>
                </a:solidFill>
              </a:rPr>
              <a:t>Emerging Disaster like </a:t>
            </a:r>
            <a:r>
              <a:rPr lang="en-US" sz="2000" dirty="0" err="1" smtClean="0">
                <a:solidFill>
                  <a:srgbClr val="C00000"/>
                </a:solidFill>
              </a:rPr>
              <a:t>COVID</a:t>
            </a:r>
            <a:r>
              <a:rPr lang="en-US" sz="2000" dirty="0" smtClean="0">
                <a:solidFill>
                  <a:srgbClr val="C00000"/>
                </a:solidFill>
              </a:rPr>
              <a:t> pandemic</a:t>
            </a:r>
            <a:endParaRPr lang="en-US" sz="2000" dirty="0">
              <a:solidFill>
                <a:srgbClr val="C00000"/>
              </a:solidFill>
            </a:endParaRPr>
          </a:p>
          <a:p>
            <a:pPr marL="571500" indent="-571500" algn="l">
              <a:buFont typeface="Arial" panose="020B0604020202020204" pitchFamily="34" charset="0"/>
              <a:buChar char="•"/>
            </a:pPr>
            <a:r>
              <a:rPr lang="en-US" sz="2000" dirty="0">
                <a:solidFill>
                  <a:srgbClr val="C00000"/>
                </a:solidFill>
              </a:rPr>
              <a:t>Enhancing preparedness ad promote build back better (Promote Preparedness, MH Early warning system, </a:t>
            </a:r>
            <a:r>
              <a:rPr lang="en-US" sz="2000" dirty="0" err="1">
                <a:solidFill>
                  <a:srgbClr val="C00000"/>
                </a:solidFill>
              </a:rPr>
              <a:t>CBDRR</a:t>
            </a:r>
            <a:r>
              <a:rPr lang="en-US" sz="2000" dirty="0">
                <a:solidFill>
                  <a:srgbClr val="C00000"/>
                </a:solidFill>
              </a:rPr>
              <a:t>, </a:t>
            </a:r>
            <a:r>
              <a:rPr lang="en-US" sz="2000" dirty="0" err="1">
                <a:solidFill>
                  <a:srgbClr val="C00000"/>
                </a:solidFill>
              </a:rPr>
              <a:t>CBPR</a:t>
            </a:r>
            <a:r>
              <a:rPr lang="en-US" sz="2000" dirty="0">
                <a:solidFill>
                  <a:srgbClr val="C00000"/>
                </a:solidFill>
              </a:rPr>
              <a:t>, Capacity building in search and rescue, Build Back Better)</a:t>
            </a:r>
          </a:p>
          <a:p>
            <a:pPr marL="571500" indent="-571500" algn="l">
              <a:buFont typeface="Arial" panose="020B0604020202020204" pitchFamily="34" charset="0"/>
              <a:buChar char="•"/>
            </a:pPr>
            <a:r>
              <a:rPr lang="en-US" sz="2000" dirty="0">
                <a:solidFill>
                  <a:srgbClr val="C00000"/>
                </a:solidFill>
              </a:rPr>
              <a:t>Implementation status of Sendai framework</a:t>
            </a:r>
          </a:p>
          <a:p>
            <a:pPr marL="571500" indent="-571500" algn="l">
              <a:buFont typeface="Arial" panose="020B0604020202020204" pitchFamily="34" charset="0"/>
              <a:buChar char="•"/>
            </a:pPr>
            <a:r>
              <a:rPr lang="en-US" sz="2000" dirty="0">
                <a:solidFill>
                  <a:srgbClr val="C00000"/>
                </a:solidFill>
              </a:rPr>
              <a:t>Challenges (less investment in preparedness, Coherence in different national and international instruments, prevalence of new forms disaster, urbanization, unprecedented disaster)</a:t>
            </a:r>
          </a:p>
          <a:p>
            <a:pPr marL="571500" indent="-571500" algn="l">
              <a:buFont typeface="Arial" panose="020B0604020202020204" pitchFamily="34" charset="0"/>
              <a:buChar char="•"/>
            </a:pPr>
            <a:r>
              <a:rPr lang="en-US" sz="2000" dirty="0">
                <a:solidFill>
                  <a:srgbClr val="C00000"/>
                </a:solidFill>
              </a:rPr>
              <a:t>Way Forward (International support for technological transfer, knowledge management</a:t>
            </a:r>
          </a:p>
          <a:p>
            <a:pPr marL="571500" indent="-571500" algn="l">
              <a:buFont typeface="Arial" panose="020B0604020202020204" pitchFamily="34" charset="0"/>
              <a:buChar char="•"/>
            </a:pPr>
            <a:endParaRPr lang="en-US" sz="2000" dirty="0">
              <a:solidFill>
                <a:schemeClr val="tx1"/>
              </a:solidFill>
            </a:endParaRPr>
          </a:p>
        </p:txBody>
      </p:sp>
    </p:spTree>
    <p:extLst>
      <p:ext uri="{BB962C8B-B14F-4D97-AF65-F5344CB8AC3E}">
        <p14:creationId xmlns:p14="http://schemas.microsoft.com/office/powerpoint/2010/main" val="2789405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459BF-DF5B-4D5C-9A5D-D7BC4093F56A}"/>
              </a:ext>
            </a:extLst>
          </p:cNvPr>
          <p:cNvSpPr>
            <a:spLocks noGrp="1"/>
          </p:cNvSpPr>
          <p:nvPr>
            <p:ph type="ctrTitle"/>
          </p:nvPr>
        </p:nvSpPr>
        <p:spPr>
          <a:xfrm>
            <a:off x="762000" y="228601"/>
            <a:ext cx="10363200" cy="990600"/>
          </a:xfrm>
        </p:spPr>
        <p:txBody>
          <a:bodyPr/>
          <a:lstStyle/>
          <a:p>
            <a:r>
              <a:rPr lang="en-US" dirty="0"/>
              <a:t>Official Statement</a:t>
            </a:r>
          </a:p>
        </p:txBody>
      </p:sp>
      <p:sp>
        <p:nvSpPr>
          <p:cNvPr id="3" name="Subtitle 2">
            <a:extLst>
              <a:ext uri="{FF2B5EF4-FFF2-40B4-BE49-F238E27FC236}">
                <a16:creationId xmlns:a16="http://schemas.microsoft.com/office/drawing/2014/main" xmlns="" id="{478BA576-3EF4-4E57-8F2C-F0AF6399C5AF}"/>
              </a:ext>
            </a:extLst>
          </p:cNvPr>
          <p:cNvSpPr>
            <a:spLocks noGrp="1"/>
          </p:cNvSpPr>
          <p:nvPr>
            <p:ph type="subTitle" idx="1"/>
          </p:nvPr>
        </p:nvSpPr>
        <p:spPr>
          <a:xfrm>
            <a:off x="381000" y="1066800"/>
            <a:ext cx="11277600" cy="5099537"/>
          </a:xfrm>
        </p:spPr>
        <p:txBody>
          <a:bodyPr numCol="1"/>
          <a:lstStyle/>
          <a:p>
            <a:pPr algn="l"/>
            <a:r>
              <a:rPr lang="en-US" sz="3600" dirty="0">
                <a:solidFill>
                  <a:srgbClr val="C00000"/>
                </a:solidFill>
              </a:rPr>
              <a:t>Issues to be accommodated</a:t>
            </a:r>
          </a:p>
          <a:p>
            <a:pPr algn="l"/>
            <a:r>
              <a:rPr lang="en-US" dirty="0">
                <a:solidFill>
                  <a:srgbClr val="C00000"/>
                </a:solidFill>
              </a:rPr>
              <a:t>The statements are expected to focus on:</a:t>
            </a:r>
          </a:p>
          <a:p>
            <a:pPr marL="457200" lvl="0" indent="-457200" algn="l">
              <a:buFont typeface="Arial" panose="020B0604020202020204" pitchFamily="34" charset="0"/>
              <a:buChar char="•"/>
            </a:pPr>
            <a:r>
              <a:rPr lang="en-US" dirty="0">
                <a:solidFill>
                  <a:srgbClr val="C00000"/>
                </a:solidFill>
              </a:rPr>
              <a:t>Major achievements and challenges in implementing the Sendai Framework (emphasis on the last two years);</a:t>
            </a:r>
            <a:endParaRPr lang="en-US" sz="3600" dirty="0">
              <a:solidFill>
                <a:srgbClr val="C00000"/>
              </a:solidFill>
            </a:endParaRPr>
          </a:p>
          <a:p>
            <a:pPr marL="457200" lvl="0" indent="-457200" algn="l">
              <a:buFont typeface="Arial" panose="020B0604020202020204" pitchFamily="34" charset="0"/>
              <a:buChar char="•"/>
            </a:pPr>
            <a:r>
              <a:rPr lang="en-US" dirty="0">
                <a:solidFill>
                  <a:srgbClr val="C00000"/>
                </a:solidFill>
              </a:rPr>
              <a:t>Progress in achieving the Target </a:t>
            </a:r>
            <a:r>
              <a:rPr lang="en-US" dirty="0" smtClean="0">
                <a:solidFill>
                  <a:srgbClr val="C00000"/>
                </a:solidFill>
              </a:rPr>
              <a:t>e and f;</a:t>
            </a:r>
            <a:endParaRPr lang="en-US" sz="3600" dirty="0">
              <a:solidFill>
                <a:srgbClr val="C00000"/>
              </a:solidFill>
            </a:endParaRPr>
          </a:p>
          <a:p>
            <a:pPr marL="457200" lvl="0" indent="-457200" algn="l">
              <a:buFont typeface="Arial" panose="020B0604020202020204" pitchFamily="34" charset="0"/>
              <a:buChar char="•"/>
            </a:pPr>
            <a:r>
              <a:rPr lang="en-US" dirty="0">
                <a:solidFill>
                  <a:srgbClr val="C00000"/>
                </a:solidFill>
              </a:rPr>
              <a:t>Commitments to further accelerate implementation of risk-informed sustainable development</a:t>
            </a:r>
            <a:endParaRPr lang="en-US" sz="3600" dirty="0">
              <a:solidFill>
                <a:srgbClr val="C00000"/>
              </a:solidFill>
            </a:endParaRPr>
          </a:p>
          <a:p>
            <a:pPr marL="571500" indent="-571500" algn="l">
              <a:buFont typeface="Arial" panose="020B0604020202020204" pitchFamily="34" charset="0"/>
              <a:buChar char="•"/>
            </a:pPr>
            <a:r>
              <a:rPr lang="en-US" dirty="0">
                <a:solidFill>
                  <a:srgbClr val="C00000"/>
                </a:solidFill>
              </a:rPr>
              <a:t>?</a:t>
            </a:r>
          </a:p>
          <a:p>
            <a:pPr marL="571500" indent="-571500" algn="l">
              <a:buFont typeface="Arial" panose="020B0604020202020204" pitchFamily="34" charset="0"/>
              <a:buChar char="•"/>
            </a:pPr>
            <a:r>
              <a:rPr lang="en-US" dirty="0">
                <a:solidFill>
                  <a:srgbClr val="C00000"/>
                </a:solidFill>
              </a:rPr>
              <a:t>?</a:t>
            </a:r>
          </a:p>
          <a:p>
            <a:pPr algn="l"/>
            <a:r>
              <a:rPr lang="en-US" sz="2000" dirty="0">
                <a:solidFill>
                  <a:srgbClr val="C00000"/>
                </a:solidFill>
              </a:rPr>
              <a:t>Please visit </a:t>
            </a:r>
            <a:endParaRPr lang="en-US" sz="2000" dirty="0" smtClean="0">
              <a:solidFill>
                <a:srgbClr val="C00000"/>
              </a:solidFill>
            </a:endParaRPr>
          </a:p>
          <a:p>
            <a:pPr algn="l"/>
            <a:r>
              <a:rPr lang="en-US" sz="2000" dirty="0" smtClean="0">
                <a:solidFill>
                  <a:srgbClr val="C00000"/>
                </a:solidFill>
                <a:hlinkClick r:id="rId3"/>
              </a:rPr>
              <a:t>https</a:t>
            </a:r>
            <a:r>
              <a:rPr lang="en-US" sz="2000" dirty="0">
                <a:solidFill>
                  <a:srgbClr val="C00000"/>
                </a:solidFill>
                <a:hlinkClick r:id="rId3"/>
              </a:rPr>
              <a:t>://</a:t>
            </a:r>
            <a:r>
              <a:rPr lang="en-US" sz="2000" dirty="0" err="1" smtClean="0">
                <a:solidFill>
                  <a:srgbClr val="C00000"/>
                </a:solidFill>
                <a:hlinkClick r:id="rId3"/>
              </a:rPr>
              <a:t>dpnet.org.np</a:t>
            </a:r>
            <a:r>
              <a:rPr lang="en-US" sz="2000" dirty="0" smtClean="0">
                <a:solidFill>
                  <a:srgbClr val="C00000"/>
                </a:solidFill>
                <a:hlinkClick r:id="rId3"/>
              </a:rPr>
              <a:t>/resource/position-paper</a:t>
            </a:r>
            <a:endParaRPr lang="en-US" sz="2000" dirty="0" smtClean="0">
              <a:solidFill>
                <a:srgbClr val="C00000"/>
              </a:solidFill>
            </a:endParaRPr>
          </a:p>
          <a:p>
            <a:pPr algn="l"/>
            <a:r>
              <a:rPr lang="en-US" sz="2000" dirty="0" smtClean="0">
                <a:solidFill>
                  <a:srgbClr val="C00000"/>
                </a:solidFill>
              </a:rPr>
              <a:t> </a:t>
            </a:r>
            <a:r>
              <a:rPr lang="en-US" sz="2000" dirty="0">
                <a:solidFill>
                  <a:srgbClr val="C00000"/>
                </a:solidFill>
              </a:rPr>
              <a:t>for previous position paper</a:t>
            </a:r>
            <a:endParaRPr lang="en-US" sz="2000" dirty="0">
              <a:solidFill>
                <a:srgbClr val="C00000"/>
              </a:solidFill>
            </a:endParaRPr>
          </a:p>
        </p:txBody>
      </p:sp>
      <p:pic>
        <p:nvPicPr>
          <p:cNvPr id="4" name="Picture 3"/>
          <p:cNvPicPr>
            <a:picLocks noChangeAspect="1"/>
          </p:cNvPicPr>
          <p:nvPr/>
        </p:nvPicPr>
        <p:blipFill>
          <a:blip r:embed="rId4"/>
          <a:stretch>
            <a:fillRect/>
          </a:stretch>
        </p:blipFill>
        <p:spPr>
          <a:xfrm>
            <a:off x="8582554" y="4267200"/>
            <a:ext cx="2542646" cy="2362200"/>
          </a:xfrm>
          <a:prstGeom prst="rect">
            <a:avLst/>
          </a:prstGeom>
        </p:spPr>
      </p:pic>
    </p:spTree>
    <p:extLst>
      <p:ext uri="{BB962C8B-B14F-4D97-AF65-F5344CB8AC3E}">
        <p14:creationId xmlns:p14="http://schemas.microsoft.com/office/powerpoint/2010/main" val="3135622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459BF-DF5B-4D5C-9A5D-D7BC4093F56A}"/>
              </a:ext>
            </a:extLst>
          </p:cNvPr>
          <p:cNvSpPr>
            <a:spLocks noGrp="1"/>
          </p:cNvSpPr>
          <p:nvPr>
            <p:ph type="ctrTitle"/>
          </p:nvPr>
        </p:nvSpPr>
        <p:spPr>
          <a:xfrm>
            <a:off x="762000" y="228601"/>
            <a:ext cx="10363200" cy="990600"/>
          </a:xfrm>
        </p:spPr>
        <p:txBody>
          <a:bodyPr/>
          <a:lstStyle/>
          <a:p>
            <a:r>
              <a:rPr lang="en-US" dirty="0"/>
              <a:t>Proposed DPNet Role in </a:t>
            </a:r>
            <a:r>
              <a:rPr lang="en-US" dirty="0" err="1"/>
              <a:t>GPDRR</a:t>
            </a:r>
            <a:endParaRPr lang="en-US" dirty="0"/>
          </a:p>
        </p:txBody>
      </p:sp>
      <p:sp>
        <p:nvSpPr>
          <p:cNvPr id="3" name="Subtitle 2">
            <a:extLst>
              <a:ext uri="{FF2B5EF4-FFF2-40B4-BE49-F238E27FC236}">
                <a16:creationId xmlns:a16="http://schemas.microsoft.com/office/drawing/2014/main" xmlns="" id="{478BA576-3EF4-4E57-8F2C-F0AF6399C5AF}"/>
              </a:ext>
            </a:extLst>
          </p:cNvPr>
          <p:cNvSpPr>
            <a:spLocks noGrp="1"/>
          </p:cNvSpPr>
          <p:nvPr>
            <p:ph type="subTitle" idx="1"/>
          </p:nvPr>
        </p:nvSpPr>
        <p:spPr>
          <a:xfrm>
            <a:off x="381000" y="1066800"/>
            <a:ext cx="11277600" cy="5099537"/>
          </a:xfrm>
        </p:spPr>
        <p:txBody>
          <a:bodyPr numCol="1"/>
          <a:lstStyle/>
          <a:p>
            <a:pPr marL="571500" indent="-571500" algn="l">
              <a:buFont typeface="Arial" panose="020B0604020202020204" pitchFamily="34" charset="0"/>
              <a:buChar char="•"/>
            </a:pPr>
            <a:r>
              <a:rPr lang="en-US" sz="3200" dirty="0" smtClean="0">
                <a:solidFill>
                  <a:srgbClr val="C00000"/>
                </a:solidFill>
              </a:rPr>
              <a:t>Coordination as per </a:t>
            </a:r>
            <a:r>
              <a:rPr lang="en-US" sz="3200" dirty="0" err="1" smtClean="0">
                <a:solidFill>
                  <a:srgbClr val="C00000"/>
                </a:solidFill>
              </a:rPr>
              <a:t>NPDRR</a:t>
            </a:r>
            <a:r>
              <a:rPr lang="en-US" sz="3200" dirty="0" smtClean="0">
                <a:solidFill>
                  <a:srgbClr val="C00000"/>
                </a:solidFill>
              </a:rPr>
              <a:t> decision and direction</a:t>
            </a:r>
            <a:endParaRPr lang="en-US" sz="3200" dirty="0">
              <a:solidFill>
                <a:srgbClr val="C00000"/>
              </a:solidFill>
            </a:endParaRPr>
          </a:p>
          <a:p>
            <a:pPr marL="571500" indent="-571500" algn="l">
              <a:buFont typeface="Arial" panose="020B0604020202020204" pitchFamily="34" charset="0"/>
              <a:buChar char="•"/>
            </a:pPr>
            <a:r>
              <a:rPr lang="en-US" sz="3200" dirty="0">
                <a:solidFill>
                  <a:srgbClr val="C00000"/>
                </a:solidFill>
              </a:rPr>
              <a:t>Pre-departure meeting in coordination with </a:t>
            </a:r>
            <a:r>
              <a:rPr lang="en-US" sz="3200" dirty="0" err="1" smtClean="0">
                <a:solidFill>
                  <a:srgbClr val="C00000"/>
                </a:solidFill>
              </a:rPr>
              <a:t>NPDRR</a:t>
            </a:r>
            <a:endParaRPr lang="en-US" sz="3200" dirty="0">
              <a:solidFill>
                <a:srgbClr val="C00000"/>
              </a:solidFill>
            </a:endParaRPr>
          </a:p>
          <a:p>
            <a:pPr marL="571500" indent="-571500" algn="l">
              <a:buFont typeface="Arial" panose="020B0604020202020204" pitchFamily="34" charset="0"/>
              <a:buChar char="•"/>
            </a:pPr>
            <a:r>
              <a:rPr lang="en-US" sz="3200" dirty="0">
                <a:solidFill>
                  <a:srgbClr val="C00000"/>
                </a:solidFill>
              </a:rPr>
              <a:t>Information collection and sharing among prospective participants</a:t>
            </a:r>
          </a:p>
          <a:p>
            <a:pPr marL="571500" indent="-571500" algn="l">
              <a:buFont typeface="Arial" panose="020B0604020202020204" pitchFamily="34" charset="0"/>
              <a:buChar char="•"/>
            </a:pPr>
            <a:r>
              <a:rPr lang="en-US" sz="3200" dirty="0">
                <a:solidFill>
                  <a:srgbClr val="C00000"/>
                </a:solidFill>
              </a:rPr>
              <a:t>Coordination to prepare position paper, official statement and agenda to be discussed in bilateral meeting</a:t>
            </a:r>
          </a:p>
          <a:p>
            <a:pPr marL="571500" indent="-571500" algn="l">
              <a:buFont typeface="Arial" panose="020B0604020202020204" pitchFamily="34" charset="0"/>
              <a:buChar char="•"/>
            </a:pPr>
            <a:r>
              <a:rPr lang="en-US" sz="3200" dirty="0">
                <a:solidFill>
                  <a:srgbClr val="C00000"/>
                </a:solidFill>
              </a:rPr>
              <a:t>Logistic including hall arrangement, program mgmt. in </a:t>
            </a:r>
            <a:r>
              <a:rPr lang="en-US" sz="3200" dirty="0" smtClean="0">
                <a:solidFill>
                  <a:srgbClr val="C00000"/>
                </a:solidFill>
              </a:rPr>
              <a:t>Bali</a:t>
            </a:r>
            <a:endParaRPr lang="en-US" sz="3200" dirty="0">
              <a:solidFill>
                <a:srgbClr val="C00000"/>
              </a:solidFill>
            </a:endParaRPr>
          </a:p>
          <a:p>
            <a:pPr marL="571500" indent="-571500" algn="l">
              <a:buFont typeface="Arial" panose="020B0604020202020204" pitchFamily="34" charset="0"/>
              <a:buChar char="•"/>
            </a:pPr>
            <a:r>
              <a:rPr lang="en-US" sz="3200" dirty="0">
                <a:solidFill>
                  <a:srgbClr val="C00000"/>
                </a:solidFill>
              </a:rPr>
              <a:t>Support delegation for bilateral meeting</a:t>
            </a:r>
          </a:p>
          <a:p>
            <a:pPr marL="571500" indent="-571500" algn="l">
              <a:buFont typeface="Arial" panose="020B0604020202020204" pitchFamily="34" charset="0"/>
              <a:buChar char="•"/>
            </a:pPr>
            <a:r>
              <a:rPr lang="en-US" sz="3200" dirty="0" err="1">
                <a:solidFill>
                  <a:srgbClr val="C00000"/>
                </a:solidFill>
              </a:rPr>
              <a:t>GPDRR</a:t>
            </a:r>
            <a:r>
              <a:rPr lang="en-US" sz="3200" dirty="0">
                <a:solidFill>
                  <a:srgbClr val="C00000"/>
                </a:solidFill>
              </a:rPr>
              <a:t> participation review meeting and preparation of </a:t>
            </a:r>
            <a:r>
              <a:rPr lang="en-US" sz="3200" dirty="0" err="1">
                <a:solidFill>
                  <a:srgbClr val="C00000"/>
                </a:solidFill>
              </a:rPr>
              <a:t>GPDRR</a:t>
            </a:r>
            <a:r>
              <a:rPr lang="en-US" sz="3200" dirty="0">
                <a:solidFill>
                  <a:srgbClr val="C00000"/>
                </a:solidFill>
              </a:rPr>
              <a:t> participation report</a:t>
            </a:r>
          </a:p>
          <a:p>
            <a:pPr marL="571500" indent="-571500" algn="l">
              <a:buFont typeface="Arial" panose="020B0604020202020204" pitchFamily="34" charset="0"/>
              <a:buChar char="•"/>
            </a:pPr>
            <a:endParaRPr lang="en-US" sz="3200" dirty="0">
              <a:solidFill>
                <a:schemeClr val="tx1"/>
              </a:solidFill>
            </a:endParaRPr>
          </a:p>
          <a:p>
            <a:pPr marL="571500" indent="-571500" algn="l">
              <a:buFont typeface="Arial" panose="020B0604020202020204" pitchFamily="34" charset="0"/>
              <a:buChar char="•"/>
            </a:pPr>
            <a:endParaRPr lang="en-US" sz="3200" dirty="0">
              <a:solidFill>
                <a:schemeClr val="tx1"/>
              </a:solidFill>
            </a:endParaRPr>
          </a:p>
          <a:p>
            <a:pPr marL="571500" indent="-571500" algn="l">
              <a:buFont typeface="Arial" panose="020B0604020202020204" pitchFamily="34" charset="0"/>
              <a:buChar char="•"/>
            </a:pPr>
            <a:endParaRPr lang="en-US" sz="3200" dirty="0">
              <a:solidFill>
                <a:schemeClr val="tx1"/>
              </a:solidFill>
            </a:endParaRPr>
          </a:p>
          <a:p>
            <a:pPr marL="571500" indent="-571500" algn="l">
              <a:buFont typeface="Arial" panose="020B0604020202020204" pitchFamily="34" charset="0"/>
              <a:buChar char="•"/>
            </a:pPr>
            <a:endParaRPr lang="en-US" sz="3200" dirty="0">
              <a:solidFill>
                <a:schemeClr val="tx1"/>
              </a:solidFill>
            </a:endParaRPr>
          </a:p>
        </p:txBody>
      </p:sp>
    </p:spTree>
    <p:extLst>
      <p:ext uri="{BB962C8B-B14F-4D97-AF65-F5344CB8AC3E}">
        <p14:creationId xmlns:p14="http://schemas.microsoft.com/office/powerpoint/2010/main" val="2520755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459BF-DF5B-4D5C-9A5D-D7BC4093F56A}"/>
              </a:ext>
            </a:extLst>
          </p:cNvPr>
          <p:cNvSpPr>
            <a:spLocks noGrp="1"/>
          </p:cNvSpPr>
          <p:nvPr>
            <p:ph type="ctrTitle"/>
          </p:nvPr>
        </p:nvSpPr>
        <p:spPr>
          <a:xfrm>
            <a:off x="762000" y="228601"/>
            <a:ext cx="10363200" cy="990600"/>
          </a:xfrm>
        </p:spPr>
        <p:txBody>
          <a:bodyPr/>
          <a:lstStyle/>
          <a:p>
            <a:r>
              <a:rPr lang="en-US" dirty="0"/>
              <a:t>Visa Application and Travel Related Info</a:t>
            </a:r>
          </a:p>
        </p:txBody>
      </p:sp>
      <p:sp>
        <p:nvSpPr>
          <p:cNvPr id="3" name="Subtitle 2">
            <a:extLst>
              <a:ext uri="{FF2B5EF4-FFF2-40B4-BE49-F238E27FC236}">
                <a16:creationId xmlns:a16="http://schemas.microsoft.com/office/drawing/2014/main" xmlns="" id="{478BA576-3EF4-4E57-8F2C-F0AF6399C5AF}"/>
              </a:ext>
            </a:extLst>
          </p:cNvPr>
          <p:cNvSpPr>
            <a:spLocks noGrp="1"/>
          </p:cNvSpPr>
          <p:nvPr>
            <p:ph type="subTitle" idx="1"/>
          </p:nvPr>
        </p:nvSpPr>
        <p:spPr>
          <a:xfrm>
            <a:off x="381000" y="1066800"/>
            <a:ext cx="11277600" cy="5099537"/>
          </a:xfrm>
        </p:spPr>
        <p:txBody>
          <a:bodyPr numCol="1"/>
          <a:lstStyle/>
          <a:p>
            <a:pPr marL="457200" indent="-457200" algn="l">
              <a:buFont typeface="Arial" panose="020B0604020202020204" pitchFamily="34" charset="0"/>
              <a:buChar char="•"/>
            </a:pPr>
            <a:r>
              <a:rPr lang="en-US" sz="3200" dirty="0">
                <a:solidFill>
                  <a:schemeClr val="tx1"/>
                </a:solidFill>
              </a:rPr>
              <a:t>online visa form should be filled </a:t>
            </a:r>
            <a:r>
              <a:rPr lang="en-US" sz="3200" dirty="0" smtClean="0">
                <a:solidFill>
                  <a:schemeClr val="tx1"/>
                </a:solidFill>
              </a:rPr>
              <a:t>up</a:t>
            </a:r>
          </a:p>
          <a:p>
            <a:pPr marL="457200" indent="-457200" algn="l">
              <a:buFont typeface="Arial" panose="020B0604020202020204" pitchFamily="34" charset="0"/>
              <a:buChar char="•"/>
            </a:pPr>
            <a:r>
              <a:rPr lang="en-US" sz="3200" dirty="0">
                <a:solidFill>
                  <a:schemeClr val="tx1"/>
                </a:solidFill>
                <a:hlinkClick r:id="rId3"/>
              </a:rPr>
              <a:t>https://</a:t>
            </a:r>
            <a:r>
              <a:rPr lang="en-US" sz="3200" dirty="0" smtClean="0">
                <a:solidFill>
                  <a:schemeClr val="tx1"/>
                </a:solidFill>
                <a:hlinkClick r:id="rId3"/>
              </a:rPr>
              <a:t>kemlu.go.id/portal/en/kedutaan</a:t>
            </a:r>
            <a:r>
              <a:rPr lang="en-US" sz="3200" dirty="0" smtClean="0">
                <a:solidFill>
                  <a:schemeClr val="tx1"/>
                </a:solidFill>
              </a:rPr>
              <a:t> </a:t>
            </a:r>
            <a:endParaRPr lang="en-US" sz="3200" dirty="0">
              <a:solidFill>
                <a:schemeClr val="tx1"/>
              </a:solidFill>
            </a:endParaRPr>
          </a:p>
          <a:p>
            <a:pPr marL="457200" indent="-457200" algn="l">
              <a:buFont typeface="Arial" panose="020B0604020202020204" pitchFamily="34" charset="0"/>
              <a:buChar char="•"/>
            </a:pPr>
            <a:r>
              <a:rPr lang="en-US" sz="3200" dirty="0" smtClean="0">
                <a:solidFill>
                  <a:schemeClr val="tx1"/>
                </a:solidFill>
              </a:rPr>
              <a:t>Printed </a:t>
            </a:r>
            <a:r>
              <a:rPr lang="en-US" sz="3200" dirty="0">
                <a:solidFill>
                  <a:schemeClr val="tx1"/>
                </a:solidFill>
              </a:rPr>
              <a:t>copy of application form along with documents listed in the following link should be </a:t>
            </a:r>
            <a:r>
              <a:rPr lang="en-US" sz="3200" dirty="0" smtClean="0">
                <a:solidFill>
                  <a:schemeClr val="tx1"/>
                </a:solidFill>
              </a:rPr>
              <a:t>submitted</a:t>
            </a:r>
          </a:p>
          <a:p>
            <a:pPr marL="457200" indent="-457200" algn="l">
              <a:buFont typeface="Arial" panose="020B0604020202020204" pitchFamily="34" charset="0"/>
              <a:buChar char="•"/>
            </a:pPr>
            <a:r>
              <a:rPr lang="en-US" dirty="0">
                <a:hlinkClick r:id="rId4"/>
              </a:rPr>
              <a:t>https://</a:t>
            </a:r>
            <a:r>
              <a:rPr lang="en-US" dirty="0" smtClean="0">
                <a:hlinkClick r:id="rId4"/>
              </a:rPr>
              <a:t>kemlu.go.id/portal/en/page/29/kedutaan_konsulat</a:t>
            </a:r>
            <a:endParaRPr lang="en-US" dirty="0" smtClean="0"/>
          </a:p>
          <a:p>
            <a:pPr marL="457200" indent="-457200" algn="l">
              <a:buFont typeface="Arial" panose="020B0604020202020204" pitchFamily="34" charset="0"/>
              <a:buChar char="•"/>
            </a:pPr>
            <a:r>
              <a:rPr lang="en-US" b="1" dirty="0" smtClean="0">
                <a:solidFill>
                  <a:schemeClr val="tx1"/>
                </a:solidFill>
              </a:rPr>
              <a:t>Contact for Visa:</a:t>
            </a:r>
          </a:p>
          <a:p>
            <a:pPr marL="457200" indent="-457200" algn="l">
              <a:buFont typeface="Arial" panose="020B0604020202020204" pitchFamily="34" charset="0"/>
              <a:buChar char="•"/>
            </a:pPr>
            <a:r>
              <a:rPr lang="en-US" dirty="0">
                <a:solidFill>
                  <a:schemeClr val="tx1"/>
                </a:solidFill>
              </a:rPr>
              <a:t>Mr. Chandra Prasad </a:t>
            </a:r>
            <a:r>
              <a:rPr lang="en-US" dirty="0" err="1">
                <a:solidFill>
                  <a:schemeClr val="tx1"/>
                </a:solidFill>
              </a:rPr>
              <a:t>Dhakal</a:t>
            </a:r>
            <a:r>
              <a:rPr lang="en-US" dirty="0">
                <a:solidFill>
                  <a:schemeClr val="tx1"/>
                </a:solidFill>
              </a:rPr>
              <a:t> </a:t>
            </a:r>
          </a:p>
          <a:p>
            <a:pPr algn="l"/>
            <a:r>
              <a:rPr lang="en-US" dirty="0" smtClean="0">
                <a:solidFill>
                  <a:schemeClr val="tx1"/>
                </a:solidFill>
              </a:rPr>
              <a:t>Address </a:t>
            </a:r>
            <a:r>
              <a:rPr lang="en-US" dirty="0">
                <a:solidFill>
                  <a:schemeClr val="tx1"/>
                </a:solidFill>
              </a:rPr>
              <a:t>: </a:t>
            </a:r>
            <a:r>
              <a:rPr lang="en-US" dirty="0" smtClean="0">
                <a:solidFill>
                  <a:schemeClr val="tx1"/>
                </a:solidFill>
              </a:rPr>
              <a:t>A.K</a:t>
            </a:r>
            <a:r>
              <a:rPr lang="en-US" dirty="0">
                <a:solidFill>
                  <a:schemeClr val="tx1"/>
                </a:solidFill>
              </a:rPr>
              <a:t>. Khan &amp; Company Limited. Batali Hills, Chittagong (GPO Box 223), Bangladesh</a:t>
            </a:r>
          </a:p>
          <a:p>
            <a:pPr algn="l"/>
            <a:r>
              <a:rPr lang="en-US" dirty="0" smtClean="0">
                <a:solidFill>
                  <a:schemeClr val="tx1"/>
                </a:solidFill>
              </a:rPr>
              <a:t>Phone </a:t>
            </a:r>
            <a:r>
              <a:rPr lang="en-US" dirty="0">
                <a:solidFill>
                  <a:schemeClr val="tx1"/>
                </a:solidFill>
              </a:rPr>
              <a:t>: </a:t>
            </a:r>
            <a:r>
              <a:rPr lang="en-US" dirty="0" smtClean="0">
                <a:solidFill>
                  <a:schemeClr val="tx1"/>
                </a:solidFill>
              </a:rPr>
              <a:t>(</a:t>
            </a:r>
            <a:r>
              <a:rPr lang="en-US" dirty="0">
                <a:solidFill>
                  <a:schemeClr val="tx1"/>
                </a:solidFill>
              </a:rPr>
              <a:t>88-31) 613-953, 611-050, 611-052 </a:t>
            </a:r>
          </a:p>
          <a:p>
            <a:pPr algn="l"/>
            <a:endParaRPr lang="en-US" sz="3200" dirty="0">
              <a:solidFill>
                <a:schemeClr val="tx1"/>
              </a:solidFill>
            </a:endParaRPr>
          </a:p>
        </p:txBody>
      </p:sp>
    </p:spTree>
    <p:extLst>
      <p:ext uri="{BB962C8B-B14F-4D97-AF65-F5344CB8AC3E}">
        <p14:creationId xmlns:p14="http://schemas.microsoft.com/office/powerpoint/2010/main" val="1708581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459BF-DF5B-4D5C-9A5D-D7BC4093F56A}"/>
              </a:ext>
            </a:extLst>
          </p:cNvPr>
          <p:cNvSpPr>
            <a:spLocks noGrp="1"/>
          </p:cNvSpPr>
          <p:nvPr>
            <p:ph type="ctrTitle"/>
          </p:nvPr>
        </p:nvSpPr>
        <p:spPr>
          <a:xfrm>
            <a:off x="762000" y="228601"/>
            <a:ext cx="10363200" cy="990600"/>
          </a:xfrm>
        </p:spPr>
        <p:txBody>
          <a:bodyPr/>
          <a:lstStyle/>
          <a:p>
            <a:r>
              <a:rPr lang="en-US" dirty="0"/>
              <a:t>Visa Application and Travel Related Info</a:t>
            </a:r>
          </a:p>
        </p:txBody>
      </p:sp>
      <p:sp>
        <p:nvSpPr>
          <p:cNvPr id="3" name="Subtitle 2">
            <a:extLst>
              <a:ext uri="{FF2B5EF4-FFF2-40B4-BE49-F238E27FC236}">
                <a16:creationId xmlns:a16="http://schemas.microsoft.com/office/drawing/2014/main" xmlns="" id="{478BA576-3EF4-4E57-8F2C-F0AF6399C5AF}"/>
              </a:ext>
            </a:extLst>
          </p:cNvPr>
          <p:cNvSpPr>
            <a:spLocks noGrp="1"/>
          </p:cNvSpPr>
          <p:nvPr>
            <p:ph type="subTitle" idx="1"/>
          </p:nvPr>
        </p:nvSpPr>
        <p:spPr>
          <a:xfrm>
            <a:off x="381000" y="1066801"/>
            <a:ext cx="11277600" cy="3352800"/>
          </a:xfrm>
        </p:spPr>
        <p:txBody>
          <a:bodyPr numCol="1"/>
          <a:lstStyle/>
          <a:p>
            <a:pPr algn="l"/>
            <a:r>
              <a:rPr lang="en-US" sz="3200" dirty="0" smtClean="0">
                <a:solidFill>
                  <a:schemeClr val="tx1"/>
                </a:solidFill>
              </a:rPr>
              <a:t>Only Official Statement Left (Nepal Team should come up with single official statement)</a:t>
            </a:r>
            <a:endParaRPr lang="en-US" sz="3200" dirty="0">
              <a:solidFill>
                <a:schemeClr val="tx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060" t="28297" r="7576" b="9720"/>
          <a:stretch/>
        </p:blipFill>
        <p:spPr>
          <a:xfrm>
            <a:off x="241300" y="2023713"/>
            <a:ext cx="11557000" cy="4343400"/>
          </a:xfrm>
          <a:prstGeom prst="rect">
            <a:avLst/>
          </a:prstGeom>
        </p:spPr>
      </p:pic>
    </p:spTree>
    <p:extLst>
      <p:ext uri="{BB962C8B-B14F-4D97-AF65-F5344CB8AC3E}">
        <p14:creationId xmlns:p14="http://schemas.microsoft.com/office/powerpoint/2010/main" val="993685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459BF-DF5B-4D5C-9A5D-D7BC4093F56A}"/>
              </a:ext>
            </a:extLst>
          </p:cNvPr>
          <p:cNvSpPr>
            <a:spLocks noGrp="1"/>
          </p:cNvSpPr>
          <p:nvPr>
            <p:ph type="ctrTitle"/>
          </p:nvPr>
        </p:nvSpPr>
        <p:spPr>
          <a:xfrm>
            <a:off x="762000" y="228601"/>
            <a:ext cx="10363200" cy="990600"/>
          </a:xfrm>
        </p:spPr>
        <p:txBody>
          <a:bodyPr/>
          <a:lstStyle/>
          <a:p>
            <a:r>
              <a:rPr lang="en-US" dirty="0"/>
              <a:t>Visa Application and Travel Related </a:t>
            </a:r>
            <a:r>
              <a:rPr lang="en-US" dirty="0" err="1"/>
              <a:t>infor</a:t>
            </a:r>
            <a:endParaRPr lang="en-US" dirty="0"/>
          </a:p>
        </p:txBody>
      </p:sp>
      <p:sp>
        <p:nvSpPr>
          <p:cNvPr id="3" name="Subtitle 2">
            <a:extLst>
              <a:ext uri="{FF2B5EF4-FFF2-40B4-BE49-F238E27FC236}">
                <a16:creationId xmlns:a16="http://schemas.microsoft.com/office/drawing/2014/main" xmlns="" id="{478BA576-3EF4-4E57-8F2C-F0AF6399C5AF}"/>
              </a:ext>
            </a:extLst>
          </p:cNvPr>
          <p:cNvSpPr>
            <a:spLocks noGrp="1"/>
          </p:cNvSpPr>
          <p:nvPr>
            <p:ph type="subTitle" idx="1"/>
          </p:nvPr>
        </p:nvSpPr>
        <p:spPr>
          <a:xfrm>
            <a:off x="381000" y="1066800"/>
            <a:ext cx="11277600" cy="5099537"/>
          </a:xfrm>
        </p:spPr>
        <p:txBody>
          <a:bodyPr numCol="1"/>
          <a:lstStyle/>
          <a:p>
            <a:pPr algn="l"/>
            <a:endParaRPr lang="en-US" sz="3200" dirty="0" smtClean="0">
              <a:solidFill>
                <a:schemeClr val="tx1"/>
              </a:solidFill>
            </a:endParaRPr>
          </a:p>
          <a:p>
            <a:pPr algn="l"/>
            <a:endParaRPr lang="en-US" sz="3200" dirty="0">
              <a:solidFill>
                <a:schemeClr val="tx1"/>
              </a:solidFill>
            </a:endParaRPr>
          </a:p>
          <a:p>
            <a:pPr algn="l"/>
            <a:r>
              <a:rPr lang="en-US" sz="3200" dirty="0" smtClean="0">
                <a:solidFill>
                  <a:schemeClr val="tx1"/>
                </a:solidFill>
              </a:rPr>
              <a:t>As </a:t>
            </a:r>
            <a:r>
              <a:rPr lang="en-US" sz="3200" dirty="0">
                <a:solidFill>
                  <a:schemeClr val="tx1"/>
                </a:solidFill>
              </a:rPr>
              <a:t>more than 5000 people are visiting alone for the </a:t>
            </a:r>
            <a:r>
              <a:rPr lang="en-US" sz="3200" dirty="0" err="1">
                <a:solidFill>
                  <a:schemeClr val="tx1"/>
                </a:solidFill>
              </a:rPr>
              <a:t>GPDRR</a:t>
            </a:r>
            <a:r>
              <a:rPr lang="en-US" sz="3200" dirty="0">
                <a:solidFill>
                  <a:schemeClr val="tx1"/>
                </a:solidFill>
              </a:rPr>
              <a:t> event from 13 to 17 there slim chance to get economy ticket in last hour</a:t>
            </a:r>
          </a:p>
          <a:p>
            <a:pPr marL="457200" indent="-457200" algn="l">
              <a:buFont typeface="Arial" panose="020B0604020202020204" pitchFamily="34" charset="0"/>
              <a:buChar char="•"/>
            </a:pPr>
            <a:endParaRPr lang="en-US" sz="3200" dirty="0">
              <a:solidFill>
                <a:schemeClr val="tx1"/>
              </a:solidFill>
            </a:endParaRPr>
          </a:p>
          <a:p>
            <a:pPr marL="457200" indent="-457200" algn="l">
              <a:buFont typeface="Arial" panose="020B0604020202020204" pitchFamily="34" charset="0"/>
              <a:buChar char="•"/>
            </a:pPr>
            <a:endParaRPr lang="en-US" sz="3200" dirty="0">
              <a:solidFill>
                <a:schemeClr val="tx1"/>
              </a:solidFill>
            </a:endParaRPr>
          </a:p>
          <a:p>
            <a:pPr algn="l"/>
            <a:endParaRPr lang="en-US" sz="3200" dirty="0">
              <a:solidFill>
                <a:schemeClr val="tx1"/>
              </a:solidFill>
            </a:endParaRPr>
          </a:p>
          <a:p>
            <a:pPr algn="l"/>
            <a:endParaRPr lang="en-US" sz="3200" dirty="0">
              <a:solidFill>
                <a:schemeClr val="tx1"/>
              </a:solidFill>
            </a:endParaRPr>
          </a:p>
        </p:txBody>
      </p:sp>
    </p:spTree>
    <p:extLst>
      <p:ext uri="{BB962C8B-B14F-4D97-AF65-F5344CB8AC3E}">
        <p14:creationId xmlns:p14="http://schemas.microsoft.com/office/powerpoint/2010/main" val="790247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459BF-DF5B-4D5C-9A5D-D7BC4093F56A}"/>
              </a:ext>
            </a:extLst>
          </p:cNvPr>
          <p:cNvSpPr>
            <a:spLocks noGrp="1"/>
          </p:cNvSpPr>
          <p:nvPr>
            <p:ph type="ctrTitle"/>
          </p:nvPr>
        </p:nvSpPr>
        <p:spPr>
          <a:xfrm>
            <a:off x="762000" y="228601"/>
            <a:ext cx="10363200" cy="990600"/>
          </a:xfrm>
        </p:spPr>
        <p:txBody>
          <a:bodyPr/>
          <a:lstStyle/>
          <a:p>
            <a:r>
              <a:rPr lang="en-US" dirty="0"/>
              <a:t>Resource for </a:t>
            </a:r>
            <a:r>
              <a:rPr lang="en-US" dirty="0" err="1"/>
              <a:t>GPDRR</a:t>
            </a:r>
            <a:r>
              <a:rPr lang="en-US" dirty="0"/>
              <a:t> Nepal Delegation</a:t>
            </a:r>
          </a:p>
        </p:txBody>
      </p:sp>
      <p:sp>
        <p:nvSpPr>
          <p:cNvPr id="3" name="Subtitle 2">
            <a:extLst>
              <a:ext uri="{FF2B5EF4-FFF2-40B4-BE49-F238E27FC236}">
                <a16:creationId xmlns:a16="http://schemas.microsoft.com/office/drawing/2014/main" xmlns="" id="{478BA576-3EF4-4E57-8F2C-F0AF6399C5AF}"/>
              </a:ext>
            </a:extLst>
          </p:cNvPr>
          <p:cNvSpPr>
            <a:spLocks noGrp="1"/>
          </p:cNvSpPr>
          <p:nvPr>
            <p:ph type="subTitle" idx="1"/>
          </p:nvPr>
        </p:nvSpPr>
        <p:spPr>
          <a:xfrm>
            <a:off x="381000" y="1066800"/>
            <a:ext cx="5638800" cy="5099537"/>
          </a:xfrm>
        </p:spPr>
        <p:txBody>
          <a:bodyPr numCol="1"/>
          <a:lstStyle/>
          <a:p>
            <a:pPr marL="457200" indent="-457200" algn="l">
              <a:buFont typeface="Arial" panose="020B0604020202020204" pitchFamily="34" charset="0"/>
              <a:buChar char="•"/>
            </a:pPr>
            <a:r>
              <a:rPr lang="en-US" sz="3200" dirty="0">
                <a:solidFill>
                  <a:schemeClr val="tx1"/>
                </a:solidFill>
              </a:rPr>
              <a:t>No commitment till data</a:t>
            </a:r>
          </a:p>
          <a:p>
            <a:pPr marL="457200" indent="-457200" algn="l">
              <a:buFont typeface="Arial" panose="020B0604020202020204" pitchFamily="34" charset="0"/>
              <a:buChar char="•"/>
            </a:pPr>
            <a:r>
              <a:rPr lang="en-US" sz="3200" dirty="0" smtClean="0">
                <a:solidFill>
                  <a:schemeClr val="tx1"/>
                </a:solidFill>
              </a:rPr>
              <a:t>41 </a:t>
            </a:r>
            <a:r>
              <a:rPr lang="en-US" sz="3200" dirty="0">
                <a:solidFill>
                  <a:schemeClr val="tx1"/>
                </a:solidFill>
              </a:rPr>
              <a:t>days to go</a:t>
            </a:r>
          </a:p>
          <a:p>
            <a:pPr marL="457200" indent="-457200" algn="l">
              <a:buFont typeface="Arial" panose="020B0604020202020204" pitchFamily="34" charset="0"/>
              <a:buChar char="•"/>
            </a:pPr>
            <a:r>
              <a:rPr lang="en-US" sz="3200" dirty="0">
                <a:solidFill>
                  <a:schemeClr val="tx1"/>
                </a:solidFill>
              </a:rPr>
              <a:t>Most of the activities based on financial resources</a:t>
            </a:r>
          </a:p>
          <a:p>
            <a:pPr marL="457200" indent="-457200" algn="l">
              <a:buFont typeface="Arial" panose="020B0604020202020204" pitchFamily="34" charset="0"/>
              <a:buChar char="•"/>
            </a:pPr>
            <a:r>
              <a:rPr lang="en-US" sz="3200" dirty="0">
                <a:solidFill>
                  <a:schemeClr val="tx1"/>
                </a:solidFill>
              </a:rPr>
              <a:t>We should keep in mind interrelation of good, fast and cheap</a:t>
            </a:r>
          </a:p>
          <a:p>
            <a:pPr algn="l"/>
            <a:endParaRPr lang="en-US" sz="3200" b="1" dirty="0">
              <a:solidFill>
                <a:schemeClr val="tx1"/>
              </a:solidFill>
            </a:endParaRPr>
          </a:p>
        </p:txBody>
      </p:sp>
      <p:pic>
        <p:nvPicPr>
          <p:cNvPr id="4" name="Picture 3">
            <a:extLst>
              <a:ext uri="{FF2B5EF4-FFF2-40B4-BE49-F238E27FC236}">
                <a16:creationId xmlns:a16="http://schemas.microsoft.com/office/drawing/2014/main" xmlns="" id="{88B0BF6A-3AE9-43FD-8F91-6F810140702A}"/>
              </a:ext>
            </a:extLst>
          </p:cNvPr>
          <p:cNvPicPr>
            <a:picLocks noChangeAspect="1"/>
          </p:cNvPicPr>
          <p:nvPr/>
        </p:nvPicPr>
        <p:blipFill>
          <a:blip r:embed="rId3"/>
          <a:stretch>
            <a:fillRect/>
          </a:stretch>
        </p:blipFill>
        <p:spPr>
          <a:xfrm>
            <a:off x="6201510" y="1371600"/>
            <a:ext cx="5486399" cy="4114800"/>
          </a:xfrm>
          <a:prstGeom prst="rect">
            <a:avLst/>
          </a:prstGeom>
        </p:spPr>
      </p:pic>
    </p:spTree>
    <p:extLst>
      <p:ext uri="{BB962C8B-B14F-4D97-AF65-F5344CB8AC3E}">
        <p14:creationId xmlns:p14="http://schemas.microsoft.com/office/powerpoint/2010/main" val="2825566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352A19-89D9-48FB-A93D-F410E07E4943}"/>
              </a:ext>
            </a:extLst>
          </p:cNvPr>
          <p:cNvSpPr>
            <a:spLocks noGrp="1"/>
          </p:cNvSpPr>
          <p:nvPr>
            <p:ph type="ctrTitle"/>
          </p:nvPr>
        </p:nvSpPr>
        <p:spPr>
          <a:xfrm>
            <a:off x="914400" y="76200"/>
            <a:ext cx="10363200" cy="1470025"/>
          </a:xfrm>
        </p:spPr>
        <p:txBody>
          <a:bodyPr/>
          <a:lstStyle/>
          <a:p>
            <a:r>
              <a:rPr lang="en-US" dirty="0"/>
              <a:t>Global Platform over the years</a:t>
            </a:r>
            <a:br>
              <a:rPr lang="en-US" dirty="0"/>
            </a:br>
            <a:r>
              <a:rPr lang="en-US" dirty="0"/>
              <a:t>(3 World Conference, </a:t>
            </a:r>
            <a:r>
              <a:rPr lang="en-US" dirty="0" smtClean="0"/>
              <a:t>6 </a:t>
            </a:r>
            <a:r>
              <a:rPr lang="en-US" dirty="0"/>
              <a:t>Global Platform)</a:t>
            </a:r>
          </a:p>
        </p:txBody>
      </p:sp>
      <p:pic>
        <p:nvPicPr>
          <p:cNvPr id="4" name="Picture 3">
            <a:extLst>
              <a:ext uri="{FF2B5EF4-FFF2-40B4-BE49-F238E27FC236}">
                <a16:creationId xmlns:a16="http://schemas.microsoft.com/office/drawing/2014/main" xmlns="" id="{83E94E46-DA38-47ED-8953-779C1516F20B}"/>
              </a:ext>
            </a:extLst>
          </p:cNvPr>
          <p:cNvPicPr>
            <a:picLocks noChangeAspect="1"/>
          </p:cNvPicPr>
          <p:nvPr/>
        </p:nvPicPr>
        <p:blipFill>
          <a:blip r:embed="rId2"/>
          <a:stretch>
            <a:fillRect/>
          </a:stretch>
        </p:blipFill>
        <p:spPr>
          <a:xfrm>
            <a:off x="2286000" y="1676400"/>
            <a:ext cx="7381875" cy="1144295"/>
          </a:xfrm>
          <a:prstGeom prst="rect">
            <a:avLst/>
          </a:prstGeom>
        </p:spPr>
      </p:pic>
      <p:pic>
        <p:nvPicPr>
          <p:cNvPr id="5" name="Picture 4">
            <a:extLst>
              <a:ext uri="{FF2B5EF4-FFF2-40B4-BE49-F238E27FC236}">
                <a16:creationId xmlns:a16="http://schemas.microsoft.com/office/drawing/2014/main" xmlns="" id="{67A2E3F4-44EF-498B-B427-1627DFB2C611}"/>
              </a:ext>
            </a:extLst>
          </p:cNvPr>
          <p:cNvPicPr>
            <a:picLocks noChangeAspect="1"/>
          </p:cNvPicPr>
          <p:nvPr/>
        </p:nvPicPr>
        <p:blipFill>
          <a:blip r:embed="rId3"/>
          <a:stretch>
            <a:fillRect/>
          </a:stretch>
        </p:blipFill>
        <p:spPr>
          <a:xfrm>
            <a:off x="304800" y="2971800"/>
            <a:ext cx="11658600" cy="1296695"/>
          </a:xfrm>
          <a:prstGeom prst="rect">
            <a:avLst/>
          </a:prstGeom>
        </p:spPr>
      </p:pic>
      <p:pic>
        <p:nvPicPr>
          <p:cNvPr id="6" name="Picture 5">
            <a:extLst>
              <a:ext uri="{FF2B5EF4-FFF2-40B4-BE49-F238E27FC236}">
                <a16:creationId xmlns:a16="http://schemas.microsoft.com/office/drawing/2014/main" xmlns="" id="{B43DCCC1-7717-46AD-AAEA-274DA62012A4}"/>
              </a:ext>
            </a:extLst>
          </p:cNvPr>
          <p:cNvPicPr>
            <a:picLocks noChangeAspect="1"/>
          </p:cNvPicPr>
          <p:nvPr/>
        </p:nvPicPr>
        <p:blipFill>
          <a:blip r:embed="rId4"/>
          <a:stretch>
            <a:fillRect/>
          </a:stretch>
        </p:blipFill>
        <p:spPr>
          <a:xfrm>
            <a:off x="4786313" y="4495800"/>
            <a:ext cx="2452688" cy="1014345"/>
          </a:xfrm>
          <a:prstGeom prst="rect">
            <a:avLst/>
          </a:prstGeom>
        </p:spPr>
      </p:pic>
      <p:pic>
        <p:nvPicPr>
          <p:cNvPr id="7" name="Picture 6">
            <a:extLst>
              <a:ext uri="{FF2B5EF4-FFF2-40B4-BE49-F238E27FC236}">
                <a16:creationId xmlns:a16="http://schemas.microsoft.com/office/drawing/2014/main" xmlns="" id="{27CBB5EA-BD7F-41D2-9529-9D29095910DC}"/>
              </a:ext>
            </a:extLst>
          </p:cNvPr>
          <p:cNvPicPr>
            <a:picLocks noChangeAspect="1"/>
          </p:cNvPicPr>
          <p:nvPr/>
        </p:nvPicPr>
        <p:blipFill>
          <a:blip r:embed="rId5"/>
          <a:stretch>
            <a:fillRect/>
          </a:stretch>
        </p:blipFill>
        <p:spPr>
          <a:xfrm>
            <a:off x="1447800" y="5655970"/>
            <a:ext cx="3829050" cy="947737"/>
          </a:xfrm>
          <a:prstGeom prst="rect">
            <a:avLst/>
          </a:prstGeom>
        </p:spPr>
      </p:pic>
      <p:pic>
        <p:nvPicPr>
          <p:cNvPr id="8" name="Picture 7"/>
          <p:cNvPicPr>
            <a:picLocks noChangeAspect="1"/>
          </p:cNvPicPr>
          <p:nvPr/>
        </p:nvPicPr>
        <p:blipFill>
          <a:blip r:embed="rId6"/>
          <a:stretch>
            <a:fillRect/>
          </a:stretch>
        </p:blipFill>
        <p:spPr>
          <a:xfrm>
            <a:off x="6477000" y="5615086"/>
            <a:ext cx="3495675" cy="1029503"/>
          </a:xfrm>
          <a:prstGeom prst="rect">
            <a:avLst/>
          </a:prstGeom>
        </p:spPr>
      </p:pic>
    </p:spTree>
    <p:extLst>
      <p:ext uri="{BB962C8B-B14F-4D97-AF65-F5344CB8AC3E}">
        <p14:creationId xmlns:p14="http://schemas.microsoft.com/office/powerpoint/2010/main" val="897615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1CE6418F-B34F-49B1-A17A-547D4C084558}"/>
              </a:ext>
            </a:extLst>
          </p:cNvPr>
          <p:cNvSpPr>
            <a:spLocks noGrp="1"/>
          </p:cNvSpPr>
          <p:nvPr>
            <p:ph type="ctrTitle"/>
          </p:nvPr>
        </p:nvSpPr>
        <p:spPr/>
        <p:txBody>
          <a:bodyPr/>
          <a:lstStyle/>
          <a:p>
            <a:r>
              <a:rPr lang="en-US" sz="6600" dirty="0"/>
              <a:t/>
            </a:r>
            <a:br>
              <a:rPr lang="en-US" sz="6600" dirty="0"/>
            </a:br>
            <a:r>
              <a:rPr lang="en-US" sz="6600" dirty="0"/>
              <a:t>Thank You!</a:t>
            </a:r>
            <a:endParaRPr lang="en-US" dirty="0"/>
          </a:p>
        </p:txBody>
      </p:sp>
    </p:spTree>
    <p:extLst>
      <p:ext uri="{BB962C8B-B14F-4D97-AF65-F5344CB8AC3E}">
        <p14:creationId xmlns:p14="http://schemas.microsoft.com/office/powerpoint/2010/main" val="371295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459BF-DF5B-4D5C-9A5D-D7BC4093F56A}"/>
              </a:ext>
            </a:extLst>
          </p:cNvPr>
          <p:cNvSpPr>
            <a:spLocks noGrp="1"/>
          </p:cNvSpPr>
          <p:nvPr>
            <p:ph type="ctrTitle"/>
          </p:nvPr>
        </p:nvSpPr>
        <p:spPr>
          <a:xfrm>
            <a:off x="762000" y="228601"/>
            <a:ext cx="10363200" cy="990600"/>
          </a:xfrm>
        </p:spPr>
        <p:txBody>
          <a:bodyPr/>
          <a:lstStyle/>
          <a:p>
            <a:r>
              <a:rPr lang="en-US" dirty="0" smtClean="0"/>
              <a:t>GPDRR 2022 THEMES</a:t>
            </a:r>
            <a:endParaRPr lang="en-US" dirty="0"/>
          </a:p>
        </p:txBody>
      </p:sp>
      <p:sp>
        <p:nvSpPr>
          <p:cNvPr id="3" name="Subtitle 2">
            <a:extLst>
              <a:ext uri="{FF2B5EF4-FFF2-40B4-BE49-F238E27FC236}">
                <a16:creationId xmlns:a16="http://schemas.microsoft.com/office/drawing/2014/main" xmlns="" id="{478BA576-3EF4-4E57-8F2C-F0AF6399C5AF}"/>
              </a:ext>
            </a:extLst>
          </p:cNvPr>
          <p:cNvSpPr>
            <a:spLocks noGrp="1"/>
          </p:cNvSpPr>
          <p:nvPr>
            <p:ph type="subTitle" idx="1"/>
          </p:nvPr>
        </p:nvSpPr>
        <p:spPr>
          <a:xfrm>
            <a:off x="381000" y="1225063"/>
            <a:ext cx="11277600" cy="7918937"/>
          </a:xfrm>
        </p:spPr>
        <p:txBody>
          <a:bodyPr/>
          <a:lstStyle/>
          <a:p>
            <a:pPr algn="just"/>
            <a:r>
              <a:rPr lang="en-US" dirty="0">
                <a:solidFill>
                  <a:schemeClr val="tx1"/>
                </a:solidFill>
              </a:rPr>
              <a:t>The Global Platform sessions are organized around three main sub-themes and three cross-cutting themes, which inform the content of the </a:t>
            </a:r>
            <a:r>
              <a:rPr lang="en-US" dirty="0" err="1">
                <a:solidFill>
                  <a:schemeClr val="tx1"/>
                </a:solidFill>
              </a:rPr>
              <a:t>programme</a:t>
            </a:r>
            <a:r>
              <a:rPr lang="en-US" dirty="0" smtClean="0">
                <a:solidFill>
                  <a:schemeClr val="tx1"/>
                </a:solidFill>
              </a:rPr>
              <a:t>.</a:t>
            </a:r>
          </a:p>
          <a:p>
            <a:pPr algn="just"/>
            <a:r>
              <a:rPr lang="en-US" sz="3200" b="1" dirty="0" smtClean="0">
                <a:solidFill>
                  <a:schemeClr val="tx1"/>
                </a:solidFill>
              </a:rPr>
              <a:t>Main Themes</a:t>
            </a:r>
          </a:p>
          <a:p>
            <a:pPr marL="514350" indent="-514350" algn="just">
              <a:buAutoNum type="arabicPeriod"/>
            </a:pPr>
            <a:r>
              <a:rPr lang="en-US" dirty="0" smtClean="0">
                <a:solidFill>
                  <a:schemeClr val="tx1"/>
                </a:solidFill>
              </a:rPr>
              <a:t>Disaster Risk Governance</a:t>
            </a:r>
          </a:p>
          <a:p>
            <a:pPr marL="514350" indent="-514350" algn="just">
              <a:buAutoNum type="arabicPeriod"/>
            </a:pPr>
            <a:r>
              <a:rPr lang="en-US" dirty="0" smtClean="0">
                <a:solidFill>
                  <a:schemeClr val="tx1"/>
                </a:solidFill>
              </a:rPr>
              <a:t>COVID-19 Recovery</a:t>
            </a:r>
          </a:p>
          <a:p>
            <a:pPr marL="514350" indent="-514350" algn="just">
              <a:buAutoNum type="arabicPeriod"/>
            </a:pPr>
            <a:r>
              <a:rPr lang="en-US" dirty="0" smtClean="0">
                <a:solidFill>
                  <a:schemeClr val="tx1"/>
                </a:solidFill>
              </a:rPr>
              <a:t>DRR Financing</a:t>
            </a:r>
          </a:p>
          <a:p>
            <a:pPr algn="just"/>
            <a:r>
              <a:rPr lang="en-US" sz="3200" b="1" dirty="0" smtClean="0">
                <a:solidFill>
                  <a:schemeClr val="tx1"/>
                </a:solidFill>
              </a:rPr>
              <a:t>Cross Cutting Themes</a:t>
            </a:r>
          </a:p>
          <a:p>
            <a:pPr algn="just"/>
            <a:r>
              <a:rPr lang="en-US" dirty="0" smtClean="0">
                <a:solidFill>
                  <a:schemeClr val="tx1"/>
                </a:solidFill>
              </a:rPr>
              <a:t>1. Sendai Framework Stocktaking</a:t>
            </a:r>
          </a:p>
          <a:p>
            <a:pPr algn="just"/>
            <a:r>
              <a:rPr lang="en-US" dirty="0" smtClean="0">
                <a:solidFill>
                  <a:schemeClr val="tx1"/>
                </a:solidFill>
              </a:rPr>
              <a:t>2. Leave no one behind</a:t>
            </a:r>
          </a:p>
          <a:p>
            <a:pPr algn="just"/>
            <a:r>
              <a:rPr lang="en-US" dirty="0" smtClean="0">
                <a:solidFill>
                  <a:schemeClr val="tx1"/>
                </a:solidFill>
              </a:rPr>
              <a:t>3. SDGs and climate action</a:t>
            </a:r>
            <a:endParaRPr lang="en-US" dirty="0">
              <a:solidFill>
                <a:schemeClr val="tx1"/>
              </a:solidFill>
            </a:endParaRPr>
          </a:p>
          <a:p>
            <a:pPr algn="just"/>
            <a:endParaRPr lang="en-US" dirty="0">
              <a:solidFill>
                <a:schemeClr val="tx1"/>
              </a:solidFill>
            </a:endParaRPr>
          </a:p>
        </p:txBody>
      </p:sp>
    </p:spTree>
    <p:extLst>
      <p:ext uri="{BB962C8B-B14F-4D97-AF65-F5344CB8AC3E}">
        <p14:creationId xmlns:p14="http://schemas.microsoft.com/office/powerpoint/2010/main" val="1576613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459BF-DF5B-4D5C-9A5D-D7BC4093F56A}"/>
              </a:ext>
            </a:extLst>
          </p:cNvPr>
          <p:cNvSpPr>
            <a:spLocks noGrp="1"/>
          </p:cNvSpPr>
          <p:nvPr>
            <p:ph type="ctrTitle"/>
          </p:nvPr>
        </p:nvSpPr>
        <p:spPr>
          <a:xfrm>
            <a:off x="762000" y="228601"/>
            <a:ext cx="10363200" cy="990600"/>
          </a:xfrm>
        </p:spPr>
        <p:txBody>
          <a:bodyPr/>
          <a:lstStyle/>
          <a:p>
            <a:r>
              <a:rPr lang="en-US" dirty="0" smtClean="0"/>
              <a:t>GPDRR 2022 THEMES</a:t>
            </a:r>
            <a:endParaRPr lang="en-US" dirty="0"/>
          </a:p>
        </p:txBody>
      </p:sp>
      <p:sp>
        <p:nvSpPr>
          <p:cNvPr id="3" name="Subtitle 2">
            <a:extLst>
              <a:ext uri="{FF2B5EF4-FFF2-40B4-BE49-F238E27FC236}">
                <a16:creationId xmlns:a16="http://schemas.microsoft.com/office/drawing/2014/main" xmlns="" id="{478BA576-3EF4-4E57-8F2C-F0AF6399C5AF}"/>
              </a:ext>
            </a:extLst>
          </p:cNvPr>
          <p:cNvSpPr>
            <a:spLocks noGrp="1"/>
          </p:cNvSpPr>
          <p:nvPr>
            <p:ph type="subTitle" idx="1"/>
          </p:nvPr>
        </p:nvSpPr>
        <p:spPr>
          <a:xfrm>
            <a:off x="381000" y="1225063"/>
            <a:ext cx="11277600" cy="7918937"/>
          </a:xfrm>
        </p:spPr>
        <p:txBody>
          <a:bodyPr/>
          <a:lstStyle/>
          <a:p>
            <a:pPr algn="just"/>
            <a:r>
              <a:rPr lang="en-US" dirty="0">
                <a:solidFill>
                  <a:schemeClr val="tx1"/>
                </a:solidFill>
              </a:rPr>
              <a:t>From Risk to Resilience: Towards Sustainable Development for All in a COVID-19 Transformed World.</a:t>
            </a:r>
          </a:p>
          <a:p>
            <a:pPr algn="just"/>
            <a:r>
              <a:rPr lang="en-US" dirty="0">
                <a:solidFill>
                  <a:schemeClr val="tx1"/>
                </a:solidFill>
              </a:rPr>
              <a:t>The theme will focus on how the COVID-19 pandemic has challenged the traditional understanding of risk and disaster risk governance. It will explore how the global crisis can be turned into an opportunity for the necessary radical transformation needed to achieve the goal and targets of the Sendai Framework, as well as of the 2030 Agenda.</a:t>
            </a:r>
          </a:p>
          <a:p>
            <a:pPr algn="just"/>
            <a:endParaRPr lang="en-US" dirty="0">
              <a:solidFill>
                <a:schemeClr val="tx1"/>
              </a:solidFill>
            </a:endParaRPr>
          </a:p>
        </p:txBody>
      </p:sp>
    </p:spTree>
    <p:extLst>
      <p:ext uri="{BB962C8B-B14F-4D97-AF65-F5344CB8AC3E}">
        <p14:creationId xmlns:p14="http://schemas.microsoft.com/office/powerpoint/2010/main" val="4224937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459BF-DF5B-4D5C-9A5D-D7BC4093F56A}"/>
              </a:ext>
            </a:extLst>
          </p:cNvPr>
          <p:cNvSpPr>
            <a:spLocks noGrp="1"/>
          </p:cNvSpPr>
          <p:nvPr>
            <p:ph type="ctrTitle"/>
          </p:nvPr>
        </p:nvSpPr>
        <p:spPr>
          <a:xfrm>
            <a:off x="762000" y="228601"/>
            <a:ext cx="10363200" cy="990600"/>
          </a:xfrm>
        </p:spPr>
        <p:txBody>
          <a:bodyPr/>
          <a:lstStyle/>
          <a:p>
            <a:r>
              <a:rPr lang="en-US" dirty="0"/>
              <a:t>Pathway to developing the GP2022 Theme</a:t>
            </a:r>
          </a:p>
        </p:txBody>
      </p:sp>
      <p:sp>
        <p:nvSpPr>
          <p:cNvPr id="3" name="Subtitle 2">
            <a:extLst>
              <a:ext uri="{FF2B5EF4-FFF2-40B4-BE49-F238E27FC236}">
                <a16:creationId xmlns:a16="http://schemas.microsoft.com/office/drawing/2014/main" xmlns="" id="{478BA576-3EF4-4E57-8F2C-F0AF6399C5AF}"/>
              </a:ext>
            </a:extLst>
          </p:cNvPr>
          <p:cNvSpPr>
            <a:spLocks noGrp="1"/>
          </p:cNvSpPr>
          <p:nvPr>
            <p:ph type="subTitle" idx="1"/>
          </p:nvPr>
        </p:nvSpPr>
        <p:spPr>
          <a:xfrm>
            <a:off x="381000" y="1225063"/>
            <a:ext cx="11277600" cy="5099537"/>
          </a:xfrm>
        </p:spPr>
        <p:txBody>
          <a:bodyPr/>
          <a:lstStyle/>
          <a:p>
            <a:pPr marL="457200" indent="-457200" algn="just">
              <a:buFont typeface="Arial" panose="020B0604020202020204" pitchFamily="34" charset="0"/>
              <a:buChar char="•"/>
            </a:pPr>
            <a:r>
              <a:rPr lang="en-US" dirty="0" smtClean="0">
                <a:solidFill>
                  <a:schemeClr val="tx1"/>
                </a:solidFill>
              </a:rPr>
              <a:t>Global </a:t>
            </a:r>
            <a:r>
              <a:rPr lang="en-US" dirty="0">
                <a:solidFill>
                  <a:schemeClr val="tx1"/>
                </a:solidFill>
              </a:rPr>
              <a:t>risk updates and emerging new </a:t>
            </a:r>
            <a:r>
              <a:rPr lang="en-US" dirty="0" smtClean="0">
                <a:solidFill>
                  <a:schemeClr val="tx1"/>
                </a:solidFill>
              </a:rPr>
              <a:t>risk (</a:t>
            </a:r>
            <a:r>
              <a:rPr lang="en-US" dirty="0" err="1" smtClean="0">
                <a:solidFill>
                  <a:schemeClr val="tx1"/>
                </a:solidFill>
              </a:rPr>
              <a:t>COVID</a:t>
            </a:r>
            <a:r>
              <a:rPr lang="en-US" dirty="0" smtClean="0">
                <a:solidFill>
                  <a:schemeClr val="tx1"/>
                </a:solidFill>
              </a:rPr>
              <a:t> Pandemic).</a:t>
            </a:r>
            <a:endParaRPr lang="en-US" dirty="0" smtClean="0">
              <a:solidFill>
                <a:schemeClr val="tx1"/>
              </a:solidFill>
            </a:endParaRPr>
          </a:p>
          <a:p>
            <a:pPr marL="457200" indent="-457200" algn="just">
              <a:buFont typeface="Arial" panose="020B0604020202020204" pitchFamily="34" charset="0"/>
              <a:buChar char="•"/>
            </a:pPr>
            <a:r>
              <a:rPr lang="en-US" dirty="0" smtClean="0">
                <a:solidFill>
                  <a:schemeClr val="tx1"/>
                </a:solidFill>
              </a:rPr>
              <a:t>Outcomes </a:t>
            </a:r>
            <a:r>
              <a:rPr lang="en-US" dirty="0">
                <a:solidFill>
                  <a:schemeClr val="tx1"/>
                </a:solidFill>
              </a:rPr>
              <a:t>of previous Global and Regional </a:t>
            </a:r>
            <a:r>
              <a:rPr lang="en-US" dirty="0" smtClean="0">
                <a:solidFill>
                  <a:schemeClr val="tx1"/>
                </a:solidFill>
              </a:rPr>
              <a:t>Platforms.</a:t>
            </a:r>
          </a:p>
          <a:p>
            <a:pPr marL="457200" indent="-457200" algn="just">
              <a:buFont typeface="Arial" panose="020B0604020202020204" pitchFamily="34" charset="0"/>
              <a:buChar char="•"/>
            </a:pPr>
            <a:r>
              <a:rPr lang="en-US" dirty="0" smtClean="0">
                <a:solidFill>
                  <a:schemeClr val="tx1"/>
                </a:solidFill>
              </a:rPr>
              <a:t>Global </a:t>
            </a:r>
            <a:r>
              <a:rPr lang="en-US" dirty="0">
                <a:solidFill>
                  <a:schemeClr val="tx1"/>
                </a:solidFill>
              </a:rPr>
              <a:t>policy context and links to other international frameworks, in particular the themes of the High-Level Political Forum on Sustainable </a:t>
            </a:r>
            <a:r>
              <a:rPr lang="en-US" dirty="0" smtClean="0">
                <a:solidFill>
                  <a:schemeClr val="tx1"/>
                </a:solidFill>
              </a:rPr>
              <a:t>Development.</a:t>
            </a:r>
          </a:p>
          <a:p>
            <a:pPr marL="457200" indent="-457200" algn="just">
              <a:buFont typeface="Arial" panose="020B0604020202020204" pitchFamily="34" charset="0"/>
              <a:buChar char="•"/>
            </a:pPr>
            <a:r>
              <a:rPr lang="en-US" dirty="0" smtClean="0">
                <a:solidFill>
                  <a:schemeClr val="tx1"/>
                </a:solidFill>
              </a:rPr>
              <a:t>Specific </a:t>
            </a:r>
            <a:r>
              <a:rPr lang="en-US" dirty="0">
                <a:solidFill>
                  <a:schemeClr val="tx1"/>
                </a:solidFill>
              </a:rPr>
              <a:t>Sustainable Development Goals (SDGs) that will be </a:t>
            </a:r>
            <a:r>
              <a:rPr lang="en-US" dirty="0" smtClean="0">
                <a:solidFill>
                  <a:schemeClr val="tx1"/>
                </a:solidFill>
              </a:rPr>
              <a:t>reviewed.</a:t>
            </a:r>
          </a:p>
          <a:p>
            <a:pPr marL="457200" indent="-457200" algn="just">
              <a:buFont typeface="Arial" panose="020B0604020202020204" pitchFamily="34" charset="0"/>
              <a:buChar char="•"/>
            </a:pPr>
            <a:r>
              <a:rPr lang="en-US" dirty="0">
                <a:solidFill>
                  <a:schemeClr val="tx1"/>
                </a:solidFill>
              </a:rPr>
              <a:t>Input received from governments and other stakeholders</a:t>
            </a:r>
            <a:endParaRPr lang="en-US" dirty="0" smtClean="0">
              <a:solidFill>
                <a:schemeClr val="tx1"/>
              </a:solidFill>
            </a:endParaRPr>
          </a:p>
          <a:p>
            <a:pPr marL="457200" indent="-457200" algn="just">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3368369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459BF-DF5B-4D5C-9A5D-D7BC4093F56A}"/>
              </a:ext>
            </a:extLst>
          </p:cNvPr>
          <p:cNvSpPr>
            <a:spLocks noGrp="1"/>
          </p:cNvSpPr>
          <p:nvPr>
            <p:ph type="ctrTitle"/>
          </p:nvPr>
        </p:nvSpPr>
        <p:spPr>
          <a:xfrm>
            <a:off x="762000" y="228601"/>
            <a:ext cx="10363200" cy="990600"/>
          </a:xfrm>
        </p:spPr>
        <p:txBody>
          <a:bodyPr/>
          <a:lstStyle/>
          <a:p>
            <a:r>
              <a:rPr lang="en-US" dirty="0" smtClean="0"/>
              <a:t>GPDRR 2022 - Main </a:t>
            </a:r>
            <a:r>
              <a:rPr lang="en-US" dirty="0"/>
              <a:t>Events</a:t>
            </a:r>
          </a:p>
        </p:txBody>
      </p:sp>
      <p:sp>
        <p:nvSpPr>
          <p:cNvPr id="3" name="Subtitle 2">
            <a:extLst>
              <a:ext uri="{FF2B5EF4-FFF2-40B4-BE49-F238E27FC236}">
                <a16:creationId xmlns:a16="http://schemas.microsoft.com/office/drawing/2014/main" xmlns="" id="{478BA576-3EF4-4E57-8F2C-F0AF6399C5AF}"/>
              </a:ext>
            </a:extLst>
          </p:cNvPr>
          <p:cNvSpPr>
            <a:spLocks noGrp="1"/>
          </p:cNvSpPr>
          <p:nvPr>
            <p:ph type="subTitle" idx="1"/>
          </p:nvPr>
        </p:nvSpPr>
        <p:spPr>
          <a:xfrm>
            <a:off x="381000" y="1143000"/>
            <a:ext cx="11277600" cy="5099537"/>
          </a:xfrm>
        </p:spPr>
        <p:txBody>
          <a:bodyPr/>
          <a:lstStyle/>
          <a:p>
            <a:pPr marL="457200" indent="-457200" algn="just">
              <a:buFont typeface="Arial" panose="020B0604020202020204" pitchFamily="34" charset="0"/>
              <a:buChar char="•"/>
            </a:pPr>
            <a:r>
              <a:rPr lang="en-US" dirty="0" smtClean="0">
                <a:solidFill>
                  <a:schemeClr val="tx1"/>
                </a:solidFill>
              </a:rPr>
              <a:t>Opening and Closing sessions</a:t>
            </a:r>
          </a:p>
          <a:p>
            <a:pPr marL="457200" indent="-457200" algn="just">
              <a:buFont typeface="Arial" panose="020B0604020202020204" pitchFamily="34" charset="0"/>
              <a:buChar char="•"/>
            </a:pPr>
            <a:r>
              <a:rPr lang="en-US" dirty="0">
                <a:solidFill>
                  <a:schemeClr val="tx1"/>
                </a:solidFill>
              </a:rPr>
              <a:t>Session(s) on Disaster Risk Reduction to </a:t>
            </a:r>
            <a:r>
              <a:rPr lang="en-US" dirty="0" smtClean="0">
                <a:solidFill>
                  <a:schemeClr val="tx1"/>
                </a:solidFill>
              </a:rPr>
              <a:t>tackle </a:t>
            </a:r>
            <a:r>
              <a:rPr lang="en-US" dirty="0">
                <a:solidFill>
                  <a:schemeClr val="tx1"/>
                </a:solidFill>
              </a:rPr>
              <a:t>the Climate </a:t>
            </a:r>
            <a:r>
              <a:rPr lang="en-US" dirty="0" smtClean="0">
                <a:solidFill>
                  <a:schemeClr val="tx1"/>
                </a:solidFill>
              </a:rPr>
              <a:t>Emergency, Understanding </a:t>
            </a:r>
            <a:r>
              <a:rPr lang="en-US" dirty="0">
                <a:solidFill>
                  <a:schemeClr val="tx1"/>
                </a:solidFill>
              </a:rPr>
              <a:t>and Governance of Systemic </a:t>
            </a:r>
            <a:r>
              <a:rPr lang="en-US" dirty="0" smtClean="0">
                <a:solidFill>
                  <a:schemeClr val="tx1"/>
                </a:solidFill>
              </a:rPr>
              <a:t>Risk, DRR Leadership and resilient. </a:t>
            </a:r>
          </a:p>
          <a:p>
            <a:pPr marL="457200" indent="-457200" algn="just">
              <a:buFont typeface="Arial" panose="020B0604020202020204" pitchFamily="34" charset="0"/>
              <a:buChar char="•"/>
            </a:pPr>
            <a:r>
              <a:rPr lang="en-US" dirty="0" smtClean="0">
                <a:solidFill>
                  <a:schemeClr val="tx1"/>
                </a:solidFill>
              </a:rPr>
              <a:t>Sharing </a:t>
            </a:r>
            <a:r>
              <a:rPr lang="en-US" dirty="0">
                <a:solidFill>
                  <a:schemeClr val="tx1"/>
                </a:solidFill>
              </a:rPr>
              <a:t>Global and regional perspectives on implementing the Sendai </a:t>
            </a:r>
            <a:r>
              <a:rPr lang="en-US" dirty="0" smtClean="0">
                <a:solidFill>
                  <a:schemeClr val="tx1"/>
                </a:solidFill>
              </a:rPr>
              <a:t>Framework and Early </a:t>
            </a:r>
            <a:r>
              <a:rPr lang="en-US" dirty="0">
                <a:solidFill>
                  <a:schemeClr val="tx1"/>
                </a:solidFill>
              </a:rPr>
              <a:t>Warning and Early </a:t>
            </a:r>
            <a:r>
              <a:rPr lang="en-US" dirty="0" smtClean="0">
                <a:solidFill>
                  <a:schemeClr val="tx1"/>
                </a:solidFill>
              </a:rPr>
              <a:t>Action</a:t>
            </a:r>
          </a:p>
          <a:p>
            <a:pPr marL="457200" indent="-457200" algn="just">
              <a:buFont typeface="Arial" panose="020B0604020202020204" pitchFamily="34" charset="0"/>
              <a:buChar char="•"/>
            </a:pPr>
            <a:r>
              <a:rPr lang="en-US" dirty="0" smtClean="0">
                <a:solidFill>
                  <a:schemeClr val="tx1"/>
                </a:solidFill>
              </a:rPr>
              <a:t>Nature Based solutions, multi-hazard - </a:t>
            </a:r>
            <a:r>
              <a:rPr lang="en-US" dirty="0">
                <a:solidFill>
                  <a:schemeClr val="tx1"/>
                </a:solidFill>
              </a:rPr>
              <a:t>multi-sectoral </a:t>
            </a:r>
            <a:r>
              <a:rPr lang="en-US" dirty="0" smtClean="0">
                <a:solidFill>
                  <a:schemeClr val="tx1"/>
                </a:solidFill>
              </a:rPr>
              <a:t>approaches, disaster risk financing, COVID-19 and about resilient</a:t>
            </a:r>
          </a:p>
          <a:p>
            <a:pPr marL="457200" indent="-457200" algn="just">
              <a:buFont typeface="Arial" panose="020B0604020202020204" pitchFamily="34" charset="0"/>
              <a:buChar char="•"/>
            </a:pPr>
            <a:r>
              <a:rPr lang="en-US" dirty="0" smtClean="0">
                <a:solidFill>
                  <a:schemeClr val="tx1"/>
                </a:solidFill>
              </a:rPr>
              <a:t>Joint Actions to reduce DRR, empowering, </a:t>
            </a:r>
            <a:r>
              <a:rPr lang="en-US" dirty="0">
                <a:solidFill>
                  <a:schemeClr val="tx1"/>
                </a:solidFill>
              </a:rPr>
              <a:t>strengthening</a:t>
            </a:r>
            <a:r>
              <a:rPr lang="en-US" dirty="0" smtClean="0">
                <a:solidFill>
                  <a:schemeClr val="tx1"/>
                </a:solidFill>
              </a:rPr>
              <a:t> and embedding risk in investment decisions</a:t>
            </a:r>
          </a:p>
          <a:p>
            <a:pPr marL="457200" indent="-457200" algn="just">
              <a:buFont typeface="Arial" panose="020B0604020202020204" pitchFamily="34" charset="0"/>
              <a:buChar char="•"/>
            </a:pPr>
            <a:r>
              <a:rPr lang="en-US" dirty="0" smtClean="0">
                <a:solidFill>
                  <a:schemeClr val="tx1"/>
                </a:solidFill>
              </a:rPr>
              <a:t>Sharing of Official Statements</a:t>
            </a:r>
          </a:p>
          <a:p>
            <a:pPr marL="457200" indent="-457200" algn="just">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3059501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459BF-DF5B-4D5C-9A5D-D7BC4093F56A}"/>
              </a:ext>
            </a:extLst>
          </p:cNvPr>
          <p:cNvSpPr>
            <a:spLocks noGrp="1"/>
          </p:cNvSpPr>
          <p:nvPr>
            <p:ph type="ctrTitle"/>
          </p:nvPr>
        </p:nvSpPr>
        <p:spPr>
          <a:xfrm>
            <a:off x="762000" y="228601"/>
            <a:ext cx="10363200" cy="990600"/>
          </a:xfrm>
        </p:spPr>
        <p:txBody>
          <a:bodyPr/>
          <a:lstStyle/>
          <a:p>
            <a:r>
              <a:rPr lang="en-US" dirty="0"/>
              <a:t>Other Events</a:t>
            </a:r>
          </a:p>
        </p:txBody>
      </p:sp>
      <p:sp>
        <p:nvSpPr>
          <p:cNvPr id="3" name="Subtitle 2">
            <a:extLst>
              <a:ext uri="{FF2B5EF4-FFF2-40B4-BE49-F238E27FC236}">
                <a16:creationId xmlns:a16="http://schemas.microsoft.com/office/drawing/2014/main" xmlns="" id="{478BA576-3EF4-4E57-8F2C-F0AF6399C5AF}"/>
              </a:ext>
            </a:extLst>
          </p:cNvPr>
          <p:cNvSpPr>
            <a:spLocks noGrp="1"/>
          </p:cNvSpPr>
          <p:nvPr>
            <p:ph type="subTitle" idx="1"/>
          </p:nvPr>
        </p:nvSpPr>
        <p:spPr>
          <a:xfrm>
            <a:off x="381000" y="1143000"/>
            <a:ext cx="11277600" cy="5099537"/>
          </a:xfrm>
        </p:spPr>
        <p:txBody>
          <a:bodyPr/>
          <a:lstStyle/>
          <a:p>
            <a:pPr marL="457200" indent="-457200" algn="just">
              <a:buFont typeface="Arial" panose="020B0604020202020204" pitchFamily="34" charset="0"/>
              <a:buChar char="•"/>
            </a:pPr>
            <a:r>
              <a:rPr lang="en-US" dirty="0" smtClean="0">
                <a:solidFill>
                  <a:schemeClr val="tx1"/>
                </a:solidFill>
              </a:rPr>
              <a:t>“The </a:t>
            </a:r>
            <a:r>
              <a:rPr lang="en-US" dirty="0" err="1" smtClean="0">
                <a:solidFill>
                  <a:schemeClr val="tx1"/>
                </a:solidFill>
              </a:rPr>
              <a:t>Sasakawa</a:t>
            </a:r>
            <a:r>
              <a:rPr lang="en-US" dirty="0" smtClean="0">
                <a:solidFill>
                  <a:schemeClr val="tx1"/>
                </a:solidFill>
              </a:rPr>
              <a:t> </a:t>
            </a:r>
            <a:r>
              <a:rPr lang="en-US" dirty="0">
                <a:solidFill>
                  <a:schemeClr val="tx1"/>
                </a:solidFill>
              </a:rPr>
              <a:t>Award” - will honor practices and efforts made by institutions, individuals and groups that have best contributed to building resilience through a multi-hazard approach</a:t>
            </a:r>
            <a:r>
              <a:rPr lang="en-US" dirty="0" smtClean="0">
                <a:solidFill>
                  <a:schemeClr val="tx1"/>
                </a:solidFill>
              </a:rPr>
              <a:t>. </a:t>
            </a:r>
          </a:p>
          <a:p>
            <a:pPr marL="457200" indent="-457200" algn="just">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4223274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459BF-DF5B-4D5C-9A5D-D7BC4093F56A}"/>
              </a:ext>
            </a:extLst>
          </p:cNvPr>
          <p:cNvSpPr>
            <a:spLocks noGrp="1"/>
          </p:cNvSpPr>
          <p:nvPr>
            <p:ph type="ctrTitle"/>
          </p:nvPr>
        </p:nvSpPr>
        <p:spPr>
          <a:xfrm>
            <a:off x="762000" y="228601"/>
            <a:ext cx="10363200" cy="990600"/>
          </a:xfrm>
        </p:spPr>
        <p:txBody>
          <a:bodyPr/>
          <a:lstStyle/>
          <a:p>
            <a:r>
              <a:rPr lang="en-US" dirty="0"/>
              <a:t>Outcomes</a:t>
            </a:r>
          </a:p>
        </p:txBody>
      </p:sp>
      <p:sp>
        <p:nvSpPr>
          <p:cNvPr id="3" name="Subtitle 2">
            <a:extLst>
              <a:ext uri="{FF2B5EF4-FFF2-40B4-BE49-F238E27FC236}">
                <a16:creationId xmlns:a16="http://schemas.microsoft.com/office/drawing/2014/main" xmlns="" id="{478BA576-3EF4-4E57-8F2C-F0AF6399C5AF}"/>
              </a:ext>
            </a:extLst>
          </p:cNvPr>
          <p:cNvSpPr>
            <a:spLocks noGrp="1"/>
          </p:cNvSpPr>
          <p:nvPr>
            <p:ph type="subTitle" idx="1"/>
          </p:nvPr>
        </p:nvSpPr>
        <p:spPr>
          <a:xfrm>
            <a:off x="381000" y="1225063"/>
            <a:ext cx="11277600" cy="5099537"/>
          </a:xfrm>
        </p:spPr>
        <p:txBody>
          <a:bodyPr/>
          <a:lstStyle/>
          <a:p>
            <a:pPr algn="just"/>
            <a:r>
              <a:rPr lang="en-US" dirty="0">
                <a:solidFill>
                  <a:schemeClr val="tx1"/>
                </a:solidFill>
              </a:rPr>
              <a:t>The Global Platform 2022's outcome </a:t>
            </a:r>
            <a:r>
              <a:rPr lang="en-US" dirty="0" smtClean="0">
                <a:solidFill>
                  <a:schemeClr val="tx1"/>
                </a:solidFill>
              </a:rPr>
              <a:t>will </a:t>
            </a:r>
            <a:r>
              <a:rPr lang="en-US" dirty="0">
                <a:solidFill>
                  <a:schemeClr val="tx1"/>
                </a:solidFill>
              </a:rPr>
              <a:t>provide a unique and timely opportunity to highlight the need of </a:t>
            </a:r>
            <a:r>
              <a:rPr lang="en-US" dirty="0">
                <a:solidFill>
                  <a:srgbClr val="FF0000"/>
                </a:solidFill>
              </a:rPr>
              <a:t>international solidarity and cooperation</a:t>
            </a:r>
            <a:r>
              <a:rPr lang="en-US" dirty="0">
                <a:solidFill>
                  <a:schemeClr val="tx1"/>
                </a:solidFill>
              </a:rPr>
              <a:t>, as well as propose solutions to address underlying risk factors both locally and globally. </a:t>
            </a:r>
          </a:p>
          <a:p>
            <a:pPr marL="457200" indent="-457200" algn="just">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1210041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3401</TotalTime>
  <Words>1704</Words>
  <Application>Microsoft Office PowerPoint</Application>
  <PresentationFormat>Widescreen</PresentationFormat>
  <Paragraphs>199</Paragraphs>
  <Slides>30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Black</vt:lpstr>
      <vt:lpstr>Bell MT</vt:lpstr>
      <vt:lpstr>Calibri</vt:lpstr>
      <vt:lpstr>Times New Roman</vt:lpstr>
      <vt:lpstr>Wingdings</vt:lpstr>
      <vt:lpstr>Office Theme</vt:lpstr>
      <vt:lpstr>PowerPoint Presentation</vt:lpstr>
      <vt:lpstr>About GPDRR</vt:lpstr>
      <vt:lpstr>Global Platform over the years (3 World Conference, 6 Global Platform)</vt:lpstr>
      <vt:lpstr>GPDRR 2022 THEMES</vt:lpstr>
      <vt:lpstr>GPDRR 2022 THEMES</vt:lpstr>
      <vt:lpstr>Pathway to developing the GP2022 Theme</vt:lpstr>
      <vt:lpstr>GPDRR 2022 - Main Events</vt:lpstr>
      <vt:lpstr>Other Events</vt:lpstr>
      <vt:lpstr>Outcomes</vt:lpstr>
      <vt:lpstr> Focus</vt:lpstr>
      <vt:lpstr> Program at a Glance</vt:lpstr>
      <vt:lpstr>Prospective Events for Team Nepal</vt:lpstr>
      <vt:lpstr>Prospective Events for Team Nepal</vt:lpstr>
      <vt:lpstr>Prospective Events for Team Nepal</vt:lpstr>
      <vt:lpstr>Prospective Events for Nepal Team</vt:lpstr>
      <vt:lpstr>Major Events to Participate by Govt. Delegation</vt:lpstr>
      <vt:lpstr>Proposed additional plan (Nepal Team)</vt:lpstr>
      <vt:lpstr>Proposed content of Position Paper (option 1)</vt:lpstr>
      <vt:lpstr>Proposed content of Position Paper (option 2)</vt:lpstr>
      <vt:lpstr>Proposed content could be align with  GPDRR program schedule</vt:lpstr>
      <vt:lpstr>Proposed content could be align with  GPDRR program schedule</vt:lpstr>
      <vt:lpstr>Proposed content could be align with  GPDRR program schedule</vt:lpstr>
      <vt:lpstr>Proposed content of Position Paper (option 3)</vt:lpstr>
      <vt:lpstr>Official Statement</vt:lpstr>
      <vt:lpstr>Proposed DPNet Role in GPDRR</vt:lpstr>
      <vt:lpstr>Visa Application and Travel Related Info</vt:lpstr>
      <vt:lpstr>Visa Application and Travel Related Info</vt:lpstr>
      <vt:lpstr>Visa Application and Travel Related infor</vt:lpstr>
      <vt:lpstr>Resource for GPDRR Nepal Delegation</vt:lpstr>
      <vt:lpstr> Thank You!</vt:lpstr>
    </vt:vector>
  </TitlesOfParts>
  <Company>Office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Computer-2 Bhesh</dc:creator>
  <cp:lastModifiedBy>RT</cp:lastModifiedBy>
  <cp:revision>417</cp:revision>
  <dcterms:created xsi:type="dcterms:W3CDTF">2014-03-23T06:43:29Z</dcterms:created>
  <dcterms:modified xsi:type="dcterms:W3CDTF">2022-04-12T02:15:05Z</dcterms:modified>
</cp:coreProperties>
</file>